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 id="2147483756" r:id="rId9"/>
    <p:sldMasterId id="2147483768" r:id="rId10"/>
  </p:sldMasterIdLst>
  <p:notesMasterIdLst>
    <p:notesMasterId r:id="rId3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75" r:id="rId22"/>
    <p:sldId id="274" r:id="rId23"/>
    <p:sldId id="269" r:id="rId24"/>
    <p:sldId id="270" r:id="rId25"/>
    <p:sldId id="271" r:id="rId26"/>
    <p:sldId id="272" r:id="rId27"/>
    <p:sldId id="273" r:id="rId28"/>
    <p:sldId id="27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ustomXml" Target="../customXml/item2.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67998-9DDF-4D25-8D49-46DFD6C278B2}" type="datetimeFigureOut">
              <a:rPr lang="ru-RU" smtClean="0"/>
              <a:t>29.01.2015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F4BB19-2B57-40B6-8409-12A3A432B38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3F4BB19-2B57-40B6-8409-12A3A432B383}" type="slidenum">
              <a:rPr lang="ru-RU" smtClean="0"/>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243B1CD-C46E-42DF-A4D7-0B026254B9B0}" type="datetimeFigureOut">
              <a:rPr lang="ru-RU" smtClean="0"/>
              <a:pPr/>
              <a:t>29.01.2015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64DA0CD-BA2C-407F-85CC-2CECCB3B3F0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243B1CD-C46E-42DF-A4D7-0B026254B9B0}" type="datetimeFigureOut">
              <a:rPr lang="ru-RU" smtClean="0"/>
              <a:pPr/>
              <a:t>29.01.2015</a:t>
            </a:fld>
            <a:endParaRPr lang="ru-RU"/>
          </a:p>
        </p:txBody>
      </p:sp>
      <p:sp>
        <p:nvSpPr>
          <p:cNvPr id="9" name="Номер слайда 8"/>
          <p:cNvSpPr>
            <a:spLocks noGrp="1"/>
          </p:cNvSpPr>
          <p:nvPr>
            <p:ph type="sldNum" sz="quarter" idx="15"/>
          </p:nvPr>
        </p:nvSpPr>
        <p:spPr/>
        <p:txBody>
          <a:bodyPr rtlCol="0"/>
          <a:lstStyle/>
          <a:p>
            <a:fld id="{B64DA0CD-BA2C-407F-85CC-2CECCB3B3F0E}"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64DA0CD-BA2C-407F-85CC-2CECCB3B3F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4DA0CD-BA2C-407F-85CC-2CECCB3B3F0E}"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243B1CD-C46E-42DF-A4D7-0B026254B9B0}" type="datetimeFigureOut">
              <a:rPr lang="ru-RU" smtClean="0"/>
              <a:pPr/>
              <a:t>29.01.2015</a:t>
            </a:fld>
            <a:endParaRPr lang="ru-RU"/>
          </a:p>
        </p:txBody>
      </p:sp>
      <p:sp>
        <p:nvSpPr>
          <p:cNvPr id="7" name="Номер слайда 6"/>
          <p:cNvSpPr>
            <a:spLocks noGrp="1"/>
          </p:cNvSpPr>
          <p:nvPr>
            <p:ph type="sldNum" sz="quarter" idx="11"/>
          </p:nvPr>
        </p:nvSpPr>
        <p:spPr/>
        <p:txBody>
          <a:bodyPr rtlCol="0"/>
          <a:lstStyle/>
          <a:p>
            <a:fld id="{B64DA0CD-BA2C-407F-85CC-2CECCB3B3F0E}"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243B1CD-C46E-42DF-A4D7-0B026254B9B0}" type="datetimeFigureOut">
              <a:rPr lang="ru-RU" smtClean="0"/>
              <a:pPr/>
              <a:t>29.01.2015</a:t>
            </a:fld>
            <a:endParaRPr lang="ru-RU"/>
          </a:p>
        </p:txBody>
      </p:sp>
      <p:sp>
        <p:nvSpPr>
          <p:cNvPr id="22" name="Номер слайда 21"/>
          <p:cNvSpPr>
            <a:spLocks noGrp="1"/>
          </p:cNvSpPr>
          <p:nvPr>
            <p:ph type="sldNum" sz="quarter" idx="15"/>
          </p:nvPr>
        </p:nvSpPr>
        <p:spPr/>
        <p:txBody>
          <a:bodyPr rtlCol="0"/>
          <a:lstStyle/>
          <a:p>
            <a:fld id="{B64DA0CD-BA2C-407F-85CC-2CECCB3B3F0E}"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243B1CD-C46E-42DF-A4D7-0B026254B9B0}" type="datetimeFigureOut">
              <a:rPr lang="ru-RU" smtClean="0"/>
              <a:pPr/>
              <a:t>29.01.2015</a:t>
            </a:fld>
            <a:endParaRPr lang="ru-RU"/>
          </a:p>
        </p:txBody>
      </p:sp>
      <p:sp>
        <p:nvSpPr>
          <p:cNvPr id="18" name="Номер слайда 17"/>
          <p:cNvSpPr>
            <a:spLocks noGrp="1"/>
          </p:cNvSpPr>
          <p:nvPr>
            <p:ph type="sldNum" sz="quarter" idx="11"/>
          </p:nvPr>
        </p:nvSpPr>
        <p:spPr/>
        <p:txBody>
          <a:bodyPr rtlCol="0"/>
          <a:lstStyle/>
          <a:p>
            <a:fld id="{B64DA0CD-BA2C-407F-85CC-2CECCB3B3F0E}"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16" name="Номер слайда 15"/>
          <p:cNvSpPr>
            <a:spLocks noGrp="1"/>
          </p:cNvSpPr>
          <p:nvPr>
            <p:ph type="sldNum" sz="quarter" idx="11"/>
          </p:nvPr>
        </p:nvSpPr>
        <p:spPr/>
        <p:txBody>
          <a:bodyPr/>
          <a:lstStyle/>
          <a:p>
            <a:fld id="{B64DA0CD-BA2C-407F-85CC-2CECCB3B3F0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243B1CD-C46E-42DF-A4D7-0B026254B9B0}" type="datetimeFigureOut">
              <a:rPr lang="ru-RU" smtClean="0"/>
              <a:pPr/>
              <a:t>29.01.2015</a:t>
            </a:fld>
            <a:endParaRPr lang="ru-RU"/>
          </a:p>
        </p:txBody>
      </p:sp>
      <p:sp>
        <p:nvSpPr>
          <p:cNvPr id="15" name="Номер слайда 14"/>
          <p:cNvSpPr>
            <a:spLocks noGrp="1"/>
          </p:cNvSpPr>
          <p:nvPr>
            <p:ph type="sldNum" sz="quarter" idx="15"/>
          </p:nvPr>
        </p:nvSpPr>
        <p:spPr/>
        <p:txBody>
          <a:bodyPr/>
          <a:lstStyle>
            <a:lvl1pPr algn="ctr">
              <a:defRPr/>
            </a:lvl1pPr>
          </a:lstStyle>
          <a:p>
            <a:fld id="{B64DA0CD-BA2C-407F-85CC-2CECCB3B3F0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64DA0CD-BA2C-407F-85CC-2CECCB3B3F0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4DA0CD-BA2C-407F-85CC-2CECCB3B3F0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243B1CD-C46E-42DF-A4D7-0B026254B9B0}" type="datetimeFigureOut">
              <a:rPr lang="ru-RU" smtClean="0"/>
              <a:pPr/>
              <a:t>29.01.2015</a:t>
            </a:fld>
            <a:endParaRPr lang="ru-RU"/>
          </a:p>
        </p:txBody>
      </p:sp>
      <p:sp>
        <p:nvSpPr>
          <p:cNvPr id="9" name="Номер слайда 8"/>
          <p:cNvSpPr>
            <a:spLocks noGrp="1"/>
          </p:cNvSpPr>
          <p:nvPr>
            <p:ph type="sldNum" sz="quarter" idx="15"/>
          </p:nvPr>
        </p:nvSpPr>
        <p:spPr/>
        <p:txBody>
          <a:bodyPr/>
          <a:lstStyle/>
          <a:p>
            <a:fld id="{B64DA0CD-BA2C-407F-85CC-2CECCB3B3F0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9" name="Номер слайда 8"/>
          <p:cNvSpPr>
            <a:spLocks noGrp="1"/>
          </p:cNvSpPr>
          <p:nvPr>
            <p:ph type="sldNum" sz="quarter" idx="11"/>
          </p:nvPr>
        </p:nvSpPr>
        <p:spPr/>
        <p:txBody>
          <a:bodyPr/>
          <a:lstStyle/>
          <a:p>
            <a:fld id="{B64DA0CD-BA2C-407F-85CC-2CECCB3B3F0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64DA0CD-BA2C-407F-85CC-2CECCB3B3F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64DA0CD-BA2C-407F-85CC-2CECCB3B3F0E}"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64DA0CD-BA2C-407F-85CC-2CECCB3B3F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Номер слайда 7"/>
          <p:cNvSpPr>
            <a:spLocks noGrp="1"/>
          </p:cNvSpPr>
          <p:nvPr>
            <p:ph type="sldNum" sz="quarter" idx="11"/>
          </p:nvPr>
        </p:nvSpPr>
        <p:spPr/>
        <p:txBody>
          <a:bodyPr/>
          <a:lstStyle/>
          <a:p>
            <a:fld id="{B64DA0CD-BA2C-407F-85CC-2CECCB3B3F0E}"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64DA0CD-BA2C-407F-85CC-2CECCB3B3F0E}"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64DA0CD-BA2C-407F-85CC-2CECCB3B3F0E}"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64DA0CD-BA2C-407F-85CC-2CECCB3B3F0E}"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64DA0CD-BA2C-407F-85CC-2CECCB3B3F0E}"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64DA0CD-BA2C-407F-85CC-2CECCB3B3F0E}"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4DA0CD-BA2C-407F-85CC-2CECCB3B3F0E}"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4DA0CD-BA2C-407F-85CC-2CECCB3B3F0E}"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2243B1CD-C46E-42DF-A4D7-0B026254B9B0}" type="datetimeFigureOut">
              <a:rPr lang="ru-RU" smtClean="0"/>
              <a:pPr/>
              <a:t>29.01.2015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4DA0CD-BA2C-407F-85CC-2CECCB3B3F0E}"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2243B1CD-C46E-42DF-A4D7-0B026254B9B0}" type="datetimeFigureOut">
              <a:rPr lang="ru-RU" smtClean="0"/>
              <a:pPr/>
              <a:t>29.01.2015</a:t>
            </a:fld>
            <a:endParaRPr lang="ru-RU"/>
          </a:p>
        </p:txBody>
      </p:sp>
      <p:sp>
        <p:nvSpPr>
          <p:cNvPr id="27" name="Номер слайда 26"/>
          <p:cNvSpPr>
            <a:spLocks noGrp="1"/>
          </p:cNvSpPr>
          <p:nvPr>
            <p:ph type="sldNum" sz="quarter" idx="11"/>
          </p:nvPr>
        </p:nvSpPr>
        <p:spPr/>
        <p:txBody>
          <a:bodyPr rtlCol="0"/>
          <a:lstStyle/>
          <a:p>
            <a:fld id="{B64DA0CD-BA2C-407F-85CC-2CECCB3B3F0E}"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2243B1CD-C46E-42DF-A4D7-0B026254B9B0}" type="datetimeFigureOut">
              <a:rPr lang="ru-RU" smtClean="0"/>
              <a:pPr/>
              <a:t>29.01.2015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64DA0CD-BA2C-407F-85CC-2CECCB3B3F0E}"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243B1CD-C46E-42DF-A4D7-0B026254B9B0}" type="datetimeFigureOut">
              <a:rPr lang="ru-RU" smtClean="0"/>
              <a:pPr/>
              <a:t>29.01.2015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64DA0CD-BA2C-407F-85CC-2CECCB3B3F0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243B1CD-C46E-42DF-A4D7-0B026254B9B0}" type="datetimeFigureOut">
              <a:rPr lang="ru-RU" smtClean="0"/>
              <a:pPr/>
              <a:t>29.01.2015</a:t>
            </a:fld>
            <a:endParaRPr lang="ru-RU"/>
          </a:p>
        </p:txBody>
      </p:sp>
      <p:sp>
        <p:nvSpPr>
          <p:cNvPr id="9" name="Номер слайда 8"/>
          <p:cNvSpPr>
            <a:spLocks noGrp="1"/>
          </p:cNvSpPr>
          <p:nvPr>
            <p:ph type="sldNum" sz="quarter" idx="15"/>
          </p:nvPr>
        </p:nvSpPr>
        <p:spPr/>
        <p:txBody>
          <a:bodyPr rtlCol="0"/>
          <a:lstStyle/>
          <a:p>
            <a:fld id="{B64DA0CD-BA2C-407F-85CC-2CECCB3B3F0E}"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64DA0CD-BA2C-407F-85CC-2CECCB3B3F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4DA0CD-BA2C-407F-85CC-2CECCB3B3F0E}"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243B1CD-C46E-42DF-A4D7-0B026254B9B0}" type="datetimeFigureOut">
              <a:rPr lang="ru-RU" smtClean="0"/>
              <a:pPr/>
              <a:t>29.01.2015</a:t>
            </a:fld>
            <a:endParaRPr lang="ru-RU"/>
          </a:p>
        </p:txBody>
      </p:sp>
      <p:sp>
        <p:nvSpPr>
          <p:cNvPr id="7" name="Номер слайда 6"/>
          <p:cNvSpPr>
            <a:spLocks noGrp="1"/>
          </p:cNvSpPr>
          <p:nvPr>
            <p:ph type="sldNum" sz="quarter" idx="11"/>
          </p:nvPr>
        </p:nvSpPr>
        <p:spPr/>
        <p:txBody>
          <a:bodyPr rtlCol="0"/>
          <a:lstStyle/>
          <a:p>
            <a:fld id="{B64DA0CD-BA2C-407F-85CC-2CECCB3B3F0E}"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243B1CD-C46E-42DF-A4D7-0B026254B9B0}" type="datetimeFigureOut">
              <a:rPr lang="ru-RU" smtClean="0"/>
              <a:pPr/>
              <a:t>29.01.2015</a:t>
            </a:fld>
            <a:endParaRPr lang="ru-RU"/>
          </a:p>
        </p:txBody>
      </p:sp>
      <p:sp>
        <p:nvSpPr>
          <p:cNvPr id="22" name="Номер слайда 21"/>
          <p:cNvSpPr>
            <a:spLocks noGrp="1"/>
          </p:cNvSpPr>
          <p:nvPr>
            <p:ph type="sldNum" sz="quarter" idx="15"/>
          </p:nvPr>
        </p:nvSpPr>
        <p:spPr/>
        <p:txBody>
          <a:bodyPr rtlCol="0"/>
          <a:lstStyle/>
          <a:p>
            <a:fld id="{B64DA0CD-BA2C-407F-85CC-2CECCB3B3F0E}"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243B1CD-C46E-42DF-A4D7-0B026254B9B0}" type="datetimeFigureOut">
              <a:rPr lang="ru-RU" smtClean="0"/>
              <a:pPr/>
              <a:t>29.01.2015</a:t>
            </a:fld>
            <a:endParaRPr lang="ru-RU"/>
          </a:p>
        </p:txBody>
      </p:sp>
      <p:sp>
        <p:nvSpPr>
          <p:cNvPr id="18" name="Номер слайда 17"/>
          <p:cNvSpPr>
            <a:spLocks noGrp="1"/>
          </p:cNvSpPr>
          <p:nvPr>
            <p:ph type="sldNum" sz="quarter" idx="11"/>
          </p:nvPr>
        </p:nvSpPr>
        <p:spPr/>
        <p:txBody>
          <a:bodyPr rtlCol="0"/>
          <a:lstStyle/>
          <a:p>
            <a:fld id="{B64DA0CD-BA2C-407F-85CC-2CECCB3B3F0E}"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4DA0CD-BA2C-407F-85CC-2CECCB3B3F0E}"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64DA0CD-BA2C-407F-85CC-2CECCB3B3F0E}"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4DA0CD-BA2C-407F-85CC-2CECCB3B3F0E}"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4DA0CD-BA2C-407F-85CC-2CECCB3B3F0E}"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64DA0CD-BA2C-407F-85CC-2CECCB3B3F0E}"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64DA0CD-BA2C-407F-85CC-2CECCB3B3F0E}"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4DA0CD-BA2C-407F-85CC-2CECCB3B3F0E}"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4DA0CD-BA2C-407F-85CC-2CECCB3B3F0E}"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64DA0CD-BA2C-407F-85CC-2CECCB3B3F0E}"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2243B1CD-C46E-42DF-A4D7-0B026254B9B0}" type="datetimeFigureOut">
              <a:rPr lang="ru-RU" smtClean="0"/>
              <a:pPr/>
              <a:t>29.01.2015</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4DA0CD-BA2C-407F-85CC-2CECCB3B3F0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64DA0CD-BA2C-407F-85CC-2CECCB3B3F0E}"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3B1CD-C46E-42DF-A4D7-0B026254B9B0}" type="datetimeFigureOut">
              <a:rPr lang="ru-RU" smtClean="0"/>
              <a:pPr/>
              <a:t>29.01.2015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DA0CD-BA2C-407F-85CC-2CECCB3B3F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4DA0CD-BA2C-407F-85CC-2CECCB3B3F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243B1CD-C46E-42DF-A4D7-0B026254B9B0}" type="datetimeFigureOut">
              <a:rPr lang="ru-RU" smtClean="0"/>
              <a:pPr/>
              <a:t>29.01.2015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4DA0CD-BA2C-407F-85CC-2CECCB3B3F0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43B1CD-C46E-42DF-A4D7-0B026254B9B0}" type="datetimeFigureOut">
              <a:rPr lang="ru-RU" smtClean="0"/>
              <a:pPr/>
              <a:t>29.01.2015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4DA0CD-BA2C-407F-85CC-2CECCB3B3F0E}"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243B1CD-C46E-42DF-A4D7-0B026254B9B0}" type="datetimeFigureOut">
              <a:rPr lang="ru-RU" smtClean="0"/>
              <a:pPr/>
              <a:t>29.01.2015</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4DA0CD-BA2C-407F-85CC-2CECCB3B3F0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4DA0CD-BA2C-407F-85CC-2CECCB3B3F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243B1CD-C46E-42DF-A4D7-0B026254B9B0}" type="datetimeFigureOut">
              <a:rPr lang="ru-RU" smtClean="0"/>
              <a:pPr/>
              <a:t>29.01.2015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4DA0CD-BA2C-407F-85CC-2CECCB3B3F0E}"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4DA0CD-BA2C-407F-85CC-2CECCB3B3F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4DA0CD-BA2C-407F-85CC-2CECCB3B3F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243B1CD-C46E-42DF-A4D7-0B026254B9B0}" type="datetimeFigureOut">
              <a:rPr lang="ru-RU" smtClean="0"/>
              <a:pPr/>
              <a:t>29.01.2015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4DA0CD-BA2C-407F-85CC-2CECCB3B3F0E}"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28670"/>
            <a:ext cx="7772400" cy="2671781"/>
          </a:xfrm>
        </p:spPr>
        <p:txBody>
          <a:bodyPr>
            <a:normAutofit/>
          </a:bodyPr>
          <a:lstStyle/>
          <a:p>
            <a:r>
              <a:rPr lang="ru-RU" dirty="0" smtClean="0"/>
              <a:t>Имена существительные одушевлённые и неодушевлённые</a:t>
            </a:r>
            <a:endParaRPr lang="ru-RU" dirty="0"/>
          </a:p>
        </p:txBody>
      </p:sp>
      <p:sp>
        <p:nvSpPr>
          <p:cNvPr id="3" name="Подзаголовок 2"/>
          <p:cNvSpPr>
            <a:spLocks noGrp="1"/>
          </p:cNvSpPr>
          <p:nvPr>
            <p:ph type="subTitle" idx="1"/>
          </p:nvPr>
        </p:nvSpPr>
        <p:spPr>
          <a:xfrm>
            <a:off x="2714612" y="3886200"/>
            <a:ext cx="5500726" cy="1752600"/>
          </a:xfrm>
        </p:spPr>
        <p:txBody>
          <a:bodyPr>
            <a:normAutofit/>
          </a:bodyPr>
          <a:lstStyle/>
          <a:p>
            <a:pPr algn="r">
              <a:spcBef>
                <a:spcPts val="0"/>
              </a:spcBef>
            </a:pPr>
            <a:r>
              <a:rPr lang="ru-RU" i="1" dirty="0" smtClean="0">
                <a:solidFill>
                  <a:schemeClr val="tx1"/>
                </a:solidFill>
              </a:rPr>
              <a:t>Для слушателей факультета </a:t>
            </a:r>
            <a:r>
              <a:rPr lang="ru-RU" i="1" dirty="0" err="1" smtClean="0">
                <a:solidFill>
                  <a:schemeClr val="tx1"/>
                </a:solidFill>
              </a:rPr>
              <a:t>довузовской</a:t>
            </a:r>
            <a:r>
              <a:rPr lang="ru-RU" i="1" dirty="0" smtClean="0">
                <a:solidFill>
                  <a:schemeClr val="tx1"/>
                </a:solidFill>
              </a:rPr>
              <a:t> </a:t>
            </a:r>
          </a:p>
          <a:p>
            <a:pPr algn="r">
              <a:spcBef>
                <a:spcPts val="0"/>
              </a:spcBef>
            </a:pPr>
            <a:r>
              <a:rPr lang="ru-RU" i="1" dirty="0" smtClean="0">
                <a:solidFill>
                  <a:schemeClr val="tx1"/>
                </a:solidFill>
              </a:rPr>
              <a:t>подготовки и профориентации, </a:t>
            </a:r>
          </a:p>
          <a:p>
            <a:pPr algn="r">
              <a:spcBef>
                <a:spcPts val="0"/>
              </a:spcBef>
            </a:pPr>
            <a:r>
              <a:rPr lang="ru-RU" i="1" dirty="0" smtClean="0">
                <a:solidFill>
                  <a:schemeClr val="tx1"/>
                </a:solidFill>
              </a:rPr>
              <a:t>подготовительных курсов, абитуриентов</a:t>
            </a:r>
          </a:p>
          <a:p>
            <a:endParaRPr lang="ru-RU" dirty="0"/>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1000"/>
                                        <p:tgtEl>
                                          <p:spTgt spid="3">
                                            <p:txEl>
                                              <p:pRg st="0" end="0"/>
                                            </p:txEl>
                                          </p:spTgt>
                                        </p:tgtEl>
                                      </p:cBhvr>
                                    </p:animEffect>
                                  </p:childTnLst>
                                </p:cTn>
                              </p:par>
                            </p:childTnLst>
                          </p:cTn>
                        </p:par>
                        <p:par>
                          <p:cTn id="15" fill="hold">
                            <p:stCondLst>
                              <p:cond delay="2000"/>
                            </p:stCondLst>
                            <p:childTnLst>
                              <p:par>
                                <p:cTn id="16" presetID="5"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childTnLst>
                          </p:cTn>
                        </p:par>
                        <p:par>
                          <p:cTn id="19" fill="hold">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571480"/>
            <a:ext cx="8072462" cy="1643074"/>
          </a:xfrm>
        </p:spPr>
        <p:txBody>
          <a:bodyPr>
            <a:normAutofit fontScale="90000"/>
          </a:bodyPr>
          <a:lstStyle/>
          <a:p>
            <a:r>
              <a:rPr lang="ru-RU" sz="3200" dirty="0" smtClean="0">
                <a:solidFill>
                  <a:schemeClr val="tx1"/>
                </a:solidFill>
                <a:effectLst/>
              </a:rPr>
              <a:t>3 названия микроорганизмов и простейших (</a:t>
            </a:r>
            <a:r>
              <a:rPr lang="ru-RU" sz="3200" i="1" dirty="0" smtClean="0">
                <a:solidFill>
                  <a:schemeClr val="tx1"/>
                </a:solidFill>
                <a:effectLst/>
              </a:rPr>
              <a:t>бактерия, вирус, микроб, амёба, инфузория</a:t>
            </a:r>
            <a:r>
              <a:rPr lang="ru-RU" sz="3200" dirty="0" smtClean="0">
                <a:solidFill>
                  <a:schemeClr val="tx1"/>
                </a:solidFill>
                <a:effectLst/>
              </a:rPr>
              <a:t>);</a:t>
            </a:r>
            <a:br>
              <a:rPr lang="ru-RU" sz="3200" dirty="0" smtClean="0">
                <a:solidFill>
                  <a:schemeClr val="tx1"/>
                </a:solidFill>
                <a:effectLst/>
              </a:rPr>
            </a:br>
            <a:r>
              <a:rPr lang="ru-RU" sz="3200" dirty="0" smtClean="0">
                <a:solidFill>
                  <a:schemeClr val="tx1"/>
                </a:solidFill>
                <a:effectLst/>
              </a:rPr>
              <a:t>4 существительное </a:t>
            </a:r>
            <a:r>
              <a:rPr lang="ru-RU" sz="3200" i="1" dirty="0" smtClean="0">
                <a:solidFill>
                  <a:schemeClr val="tx1"/>
                </a:solidFill>
                <a:effectLst/>
              </a:rPr>
              <a:t>труп.</a:t>
            </a:r>
            <a:r>
              <a:rPr lang="ru-RU" sz="2800" i="1" dirty="0" smtClean="0">
                <a:effectLst/>
              </a:rPr>
              <a:t/>
            </a:r>
            <a:br>
              <a:rPr lang="ru-RU" sz="2800" i="1" dirty="0" smtClean="0">
                <a:effectLst/>
              </a:rPr>
            </a:br>
            <a:r>
              <a:rPr lang="ru-RU" sz="2800" dirty="0" smtClean="0"/>
              <a:t/>
            </a:r>
            <a:br>
              <a:rPr lang="ru-RU" sz="2800" dirty="0" smtClean="0"/>
            </a:br>
            <a:endParaRPr lang="ru-RU" sz="2800" dirty="0">
              <a:effectLst/>
            </a:endParaRPr>
          </a:p>
        </p:txBody>
      </p:sp>
      <p:pic>
        <p:nvPicPr>
          <p:cNvPr id="3" name="Рисунок 2" descr="bacterii.jpg"/>
          <p:cNvPicPr>
            <a:picLocks noChangeAspect="1"/>
          </p:cNvPicPr>
          <p:nvPr/>
        </p:nvPicPr>
        <p:blipFill>
          <a:blip r:embed="rId2"/>
          <a:stretch>
            <a:fillRect/>
          </a:stretch>
        </p:blipFill>
        <p:spPr>
          <a:xfrm>
            <a:off x="1285852" y="2428868"/>
            <a:ext cx="2418970" cy="1643074"/>
          </a:xfrm>
          <a:prstGeom prst="rect">
            <a:avLst/>
          </a:prstGeom>
        </p:spPr>
      </p:pic>
      <p:pic>
        <p:nvPicPr>
          <p:cNvPr id="4" name="Рисунок 3" descr="скачанные файлы (9).jpg"/>
          <p:cNvPicPr>
            <a:picLocks noChangeAspect="1"/>
          </p:cNvPicPr>
          <p:nvPr/>
        </p:nvPicPr>
        <p:blipFill>
          <a:blip r:embed="rId3"/>
          <a:stretch>
            <a:fillRect/>
          </a:stretch>
        </p:blipFill>
        <p:spPr>
          <a:xfrm>
            <a:off x="5286380" y="2571744"/>
            <a:ext cx="1449761" cy="1643074"/>
          </a:xfrm>
          <a:prstGeom prst="rect">
            <a:avLst/>
          </a:prstGeom>
        </p:spPr>
      </p:pic>
      <p:pic>
        <p:nvPicPr>
          <p:cNvPr id="6" name="Рисунок 5" descr="ameba.jpg"/>
          <p:cNvPicPr>
            <a:picLocks noChangeAspect="1"/>
          </p:cNvPicPr>
          <p:nvPr/>
        </p:nvPicPr>
        <p:blipFill>
          <a:blip r:embed="rId4"/>
          <a:stretch>
            <a:fillRect/>
          </a:stretch>
        </p:blipFill>
        <p:spPr>
          <a:xfrm>
            <a:off x="3500430" y="4978980"/>
            <a:ext cx="1683410" cy="1879020"/>
          </a:xfrm>
          <a:prstGeom prst="rect">
            <a:avLst/>
          </a:prstGeom>
        </p:spPr>
      </p:pic>
      <p:pic>
        <p:nvPicPr>
          <p:cNvPr id="7" name="Рисунок 6" descr="скачанные файлы (10).jpg"/>
          <p:cNvPicPr>
            <a:picLocks noChangeAspect="1"/>
          </p:cNvPicPr>
          <p:nvPr/>
        </p:nvPicPr>
        <p:blipFill>
          <a:blip r:embed="rId5"/>
          <a:stretch>
            <a:fillRect/>
          </a:stretch>
        </p:blipFill>
        <p:spPr>
          <a:xfrm>
            <a:off x="6846682" y="4972049"/>
            <a:ext cx="2297318" cy="1885951"/>
          </a:xfrm>
          <a:prstGeom prst="rect">
            <a:avLst/>
          </a:prstGeom>
        </p:spPr>
      </p:pic>
      <p:sp>
        <p:nvSpPr>
          <p:cNvPr id="9" name="Прямоугольник 8"/>
          <p:cNvSpPr/>
          <p:nvPr/>
        </p:nvSpPr>
        <p:spPr>
          <a:xfrm>
            <a:off x="1643042" y="1857364"/>
            <a:ext cx="1704313" cy="523220"/>
          </a:xfrm>
          <a:prstGeom prst="rect">
            <a:avLst/>
          </a:prstGeom>
        </p:spPr>
        <p:txBody>
          <a:bodyPr wrap="none">
            <a:spAutoFit/>
          </a:bodyPr>
          <a:lstStyle/>
          <a:p>
            <a:r>
              <a:rPr lang="ru-RU" sz="2800" i="1" dirty="0" smtClean="0">
                <a:ea typeface="+mj-ea"/>
                <a:cs typeface="+mj-cs"/>
              </a:rPr>
              <a:t>бактерии</a:t>
            </a:r>
            <a:endParaRPr lang="ru-RU" dirty="0"/>
          </a:p>
        </p:txBody>
      </p:sp>
      <p:sp>
        <p:nvSpPr>
          <p:cNvPr id="10" name="Прямоугольник 9"/>
          <p:cNvSpPr/>
          <p:nvPr/>
        </p:nvSpPr>
        <p:spPr>
          <a:xfrm>
            <a:off x="5572132" y="1928802"/>
            <a:ext cx="1159292" cy="584775"/>
          </a:xfrm>
          <a:prstGeom prst="rect">
            <a:avLst/>
          </a:prstGeom>
        </p:spPr>
        <p:txBody>
          <a:bodyPr wrap="none">
            <a:spAutoFit/>
          </a:bodyPr>
          <a:lstStyle/>
          <a:p>
            <a:r>
              <a:rPr lang="ru-RU" sz="3200" i="1" dirty="0" smtClean="0">
                <a:ea typeface="+mj-ea"/>
                <a:cs typeface="+mj-cs"/>
              </a:rPr>
              <a:t>вирус</a:t>
            </a:r>
            <a:endParaRPr lang="ru-RU" dirty="0"/>
          </a:p>
        </p:txBody>
      </p:sp>
      <p:sp>
        <p:nvSpPr>
          <p:cNvPr id="11" name="Прямоугольник 10"/>
          <p:cNvSpPr/>
          <p:nvPr/>
        </p:nvSpPr>
        <p:spPr>
          <a:xfrm>
            <a:off x="3643306" y="4286256"/>
            <a:ext cx="1269899" cy="584775"/>
          </a:xfrm>
          <a:prstGeom prst="rect">
            <a:avLst/>
          </a:prstGeom>
        </p:spPr>
        <p:txBody>
          <a:bodyPr wrap="none">
            <a:spAutoFit/>
          </a:bodyPr>
          <a:lstStyle/>
          <a:p>
            <a:r>
              <a:rPr lang="ru-RU" sz="3200" i="1" dirty="0" smtClean="0">
                <a:ea typeface="+mj-ea"/>
                <a:cs typeface="+mj-cs"/>
              </a:rPr>
              <a:t>амёба</a:t>
            </a:r>
            <a:endParaRPr lang="ru-RU" dirty="0"/>
          </a:p>
        </p:txBody>
      </p:sp>
      <p:sp>
        <p:nvSpPr>
          <p:cNvPr id="12" name="Прямоугольник 11"/>
          <p:cNvSpPr/>
          <p:nvPr/>
        </p:nvSpPr>
        <p:spPr>
          <a:xfrm>
            <a:off x="6715140" y="4286256"/>
            <a:ext cx="2090637" cy="584775"/>
          </a:xfrm>
          <a:prstGeom prst="rect">
            <a:avLst/>
          </a:prstGeom>
        </p:spPr>
        <p:txBody>
          <a:bodyPr wrap="none">
            <a:spAutoFit/>
          </a:bodyPr>
          <a:lstStyle/>
          <a:p>
            <a:r>
              <a:rPr lang="ru-RU" sz="3200" i="1" dirty="0" smtClean="0">
                <a:ea typeface="+mj-ea"/>
                <a:cs typeface="+mj-cs"/>
              </a:rPr>
              <a:t>инфузория</a:t>
            </a:r>
            <a:endParaRPr lang="ru-RU"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1000"/>
                                        <p:tgtEl>
                                          <p:spTgt spid="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4" presetClass="entr" presetSubtype="3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out)">
                                      <p:cBhvr>
                                        <p:cTn id="29" dur="500"/>
                                        <p:tgtEl>
                                          <p:spTgt spid="4"/>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4" presetClass="entr" presetSubtype="16"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500"/>
                                        <p:tgtEl>
                                          <p:spTgt spid="6"/>
                                        </p:tgtEl>
                                      </p:cBhvr>
                                    </p:animEffect>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 presetClass="entr" presetSubtype="3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ou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000108"/>
            <a:ext cx="8647968" cy="5072098"/>
          </a:xfrm>
        </p:spPr>
        <p:txBody>
          <a:bodyPr>
            <a:noAutofit/>
          </a:bodyPr>
          <a:lstStyle/>
          <a:p>
            <a:r>
              <a:rPr lang="ru-RU" sz="4800" b="1" dirty="0"/>
              <a:t>Говорите правильно!</a:t>
            </a:r>
            <a:r>
              <a:rPr lang="ru-RU" sz="4800" dirty="0"/>
              <a:t/>
            </a:r>
            <a:br>
              <a:rPr lang="ru-RU" sz="4800" dirty="0"/>
            </a:br>
            <a:r>
              <a:rPr lang="ru-RU" sz="4800" i="1" dirty="0"/>
              <a:t>И</a:t>
            </a:r>
            <a:r>
              <a:rPr lang="ru-RU" sz="4800" i="1" dirty="0" smtClean="0"/>
              <a:t>сследовать </a:t>
            </a:r>
            <a:r>
              <a:rPr lang="ru-RU" sz="4800" i="1" dirty="0"/>
              <a:t>Марс,</a:t>
            </a:r>
            <a:r>
              <a:rPr lang="ru-RU" sz="4800" dirty="0"/>
              <a:t/>
            </a:r>
            <a:br>
              <a:rPr lang="ru-RU" sz="4800" dirty="0"/>
            </a:br>
            <a:r>
              <a:rPr lang="ru-RU" sz="4800" i="1" dirty="0"/>
              <a:t>увидеть Сатурн,</a:t>
            </a:r>
            <a:r>
              <a:rPr lang="ru-RU" sz="4800" dirty="0"/>
              <a:t/>
            </a:r>
            <a:br>
              <a:rPr lang="ru-RU" sz="4800" dirty="0"/>
            </a:br>
            <a:r>
              <a:rPr lang="ru-RU" sz="4800" i="1" dirty="0"/>
              <a:t>изучать инфузории,</a:t>
            </a:r>
            <a:r>
              <a:rPr lang="ru-RU" sz="4800" dirty="0"/>
              <a:t/>
            </a:r>
            <a:br>
              <a:rPr lang="ru-RU" sz="4800" dirty="0"/>
            </a:br>
            <a:r>
              <a:rPr lang="ru-RU" sz="4800" i="1" dirty="0"/>
              <a:t>убивать вирусы,</a:t>
            </a:r>
            <a:r>
              <a:rPr lang="ru-RU" sz="4800" dirty="0"/>
              <a:t/>
            </a:r>
            <a:br>
              <a:rPr lang="ru-RU" sz="4800" dirty="0"/>
            </a:br>
            <a:r>
              <a:rPr lang="ru-RU" sz="4800" i="1" dirty="0"/>
              <a:t>уничтожать микробы.</a:t>
            </a:r>
            <a:r>
              <a:rPr lang="ru-RU" sz="4800" dirty="0"/>
              <a:t/>
            </a:r>
            <a:br>
              <a:rPr lang="ru-RU" sz="4800" dirty="0"/>
            </a:br>
            <a:endParaRPr lang="ru-RU" sz="4800"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4011618"/>
          </a:xfrm>
        </p:spPr>
        <p:txBody>
          <a:bodyPr>
            <a:normAutofit/>
          </a:bodyPr>
          <a:lstStyle/>
          <a:p>
            <a:pPr>
              <a:spcBef>
                <a:spcPts val="0"/>
              </a:spcBef>
            </a:pPr>
            <a:r>
              <a:rPr lang="ru-RU" sz="2800" dirty="0" smtClean="0">
                <a:solidFill>
                  <a:schemeClr val="tx1"/>
                </a:solidFill>
              </a:rPr>
              <a:t>А к </a:t>
            </a:r>
            <a:r>
              <a:rPr lang="ru-RU" sz="2800" b="1" dirty="0" smtClean="0">
                <a:solidFill>
                  <a:schemeClr val="tx1"/>
                </a:solidFill>
              </a:rPr>
              <a:t>одушевлённым </a:t>
            </a:r>
            <a:r>
              <a:rPr lang="ru-RU" sz="2800" dirty="0" smtClean="0">
                <a:solidFill>
                  <a:schemeClr val="tx1"/>
                </a:solidFill>
              </a:rPr>
              <a:t>– следующие группы существительных</a:t>
            </a:r>
            <a:r>
              <a:rPr lang="ru-RU" sz="2800" dirty="0" smtClean="0">
                <a:solidFill>
                  <a:schemeClr val="tx1"/>
                </a:solidFill>
              </a:rPr>
              <a:t>:</a:t>
            </a:r>
            <a:br>
              <a:rPr lang="ru-RU" sz="2800" dirty="0" smtClean="0">
                <a:solidFill>
                  <a:schemeClr val="tx1"/>
                </a:solidFill>
              </a:rPr>
            </a:br>
            <a:r>
              <a:rPr lang="ru-RU" sz="2800" dirty="0" smtClean="0">
                <a:solidFill>
                  <a:schemeClr val="tx1"/>
                </a:solidFill>
              </a:rPr>
              <a:t>1 названия шахматных и карточных </a:t>
            </a:r>
            <a:r>
              <a:rPr lang="ru-RU" sz="2800" dirty="0" smtClean="0">
                <a:solidFill>
                  <a:schemeClr val="tx1"/>
                </a:solidFill>
              </a:rPr>
              <a:t>фигур</a:t>
            </a:r>
            <a:br>
              <a:rPr lang="ru-RU" sz="2800" dirty="0" smtClean="0">
                <a:solidFill>
                  <a:schemeClr val="tx1"/>
                </a:solidFill>
              </a:rPr>
            </a:br>
            <a:r>
              <a:rPr lang="ru-RU" sz="2800" dirty="0" smtClean="0">
                <a:solidFill>
                  <a:schemeClr val="tx1"/>
                </a:solidFill>
              </a:rPr>
              <a:t> </a:t>
            </a:r>
            <a:r>
              <a:rPr lang="ru-RU" sz="2800" dirty="0" smtClean="0">
                <a:solidFill>
                  <a:schemeClr val="tx1"/>
                </a:solidFill>
              </a:rPr>
              <a:t>(</a:t>
            </a:r>
            <a:r>
              <a:rPr lang="ru-RU" sz="2800" i="1" dirty="0" smtClean="0">
                <a:solidFill>
                  <a:schemeClr val="tx1"/>
                </a:solidFill>
              </a:rPr>
              <a:t>ферзь, валет</a:t>
            </a:r>
            <a:r>
              <a:rPr lang="ru-RU" sz="2800" dirty="0" smtClean="0">
                <a:solidFill>
                  <a:schemeClr val="tx1"/>
                </a:solidFill>
              </a:rPr>
              <a:t>);</a:t>
            </a:r>
            <a:br>
              <a:rPr lang="ru-RU" sz="2800" dirty="0" smtClean="0">
                <a:solidFill>
                  <a:schemeClr val="tx1"/>
                </a:solidFill>
              </a:rPr>
            </a:br>
            <a:r>
              <a:rPr lang="ru-RU" sz="2800" dirty="0" smtClean="0">
                <a:solidFill>
                  <a:schemeClr val="tx1"/>
                </a:solidFill>
              </a:rPr>
              <a:t>2 имена сказочных героев (</a:t>
            </a:r>
            <a:r>
              <a:rPr lang="ru-RU" sz="2800" i="1" dirty="0" smtClean="0">
                <a:solidFill>
                  <a:schemeClr val="tx1"/>
                </a:solidFill>
              </a:rPr>
              <a:t>русалка, водяной</a:t>
            </a:r>
            <a:r>
              <a:rPr lang="ru-RU" sz="2800" dirty="0" smtClean="0">
                <a:solidFill>
                  <a:schemeClr val="tx1"/>
                </a:solidFill>
              </a:rPr>
              <a:t>);</a:t>
            </a:r>
            <a:r>
              <a:rPr lang="ru-RU" sz="2800" dirty="0" smtClean="0"/>
              <a:t/>
            </a:r>
            <a:br>
              <a:rPr lang="ru-RU" sz="2800" dirty="0" smtClean="0"/>
            </a:br>
            <a:endParaRPr lang="ru-RU" sz="2800" dirty="0"/>
          </a:p>
        </p:txBody>
      </p:sp>
      <p:pic>
        <p:nvPicPr>
          <p:cNvPr id="7" name="Содержимое 6" descr="скачанные файлы (11).jpg"/>
          <p:cNvPicPr>
            <a:picLocks noGrp="1" noChangeAspect="1"/>
          </p:cNvPicPr>
          <p:nvPr>
            <p:ph sz="quarter" idx="1"/>
          </p:nvPr>
        </p:nvPicPr>
        <p:blipFill>
          <a:blip r:embed="rId2"/>
          <a:stretch>
            <a:fillRect/>
          </a:stretch>
        </p:blipFill>
        <p:spPr>
          <a:xfrm>
            <a:off x="571472" y="4500570"/>
            <a:ext cx="2357454" cy="1568778"/>
          </a:xfrm>
        </p:spPr>
      </p:pic>
      <p:sp>
        <p:nvSpPr>
          <p:cNvPr id="9" name="Прямоугольник 8"/>
          <p:cNvSpPr/>
          <p:nvPr/>
        </p:nvSpPr>
        <p:spPr>
          <a:xfrm>
            <a:off x="1142976" y="4000504"/>
            <a:ext cx="1104301" cy="400110"/>
          </a:xfrm>
          <a:prstGeom prst="rect">
            <a:avLst/>
          </a:prstGeom>
        </p:spPr>
        <p:txBody>
          <a:bodyPr wrap="square">
            <a:spAutoFit/>
          </a:bodyPr>
          <a:lstStyle/>
          <a:p>
            <a:pPr algn="ctr"/>
            <a:r>
              <a:rPr lang="ru-RU" sz="2000" i="1" dirty="0" smtClean="0">
                <a:solidFill>
                  <a:prstClr val="black"/>
                </a:solidFill>
                <a:ea typeface="+mj-ea"/>
                <a:cs typeface="+mj-cs"/>
              </a:rPr>
              <a:t>ферзь</a:t>
            </a:r>
            <a:endParaRPr lang="ru-RU" dirty="0"/>
          </a:p>
        </p:txBody>
      </p:sp>
      <p:pic>
        <p:nvPicPr>
          <p:cNvPr id="10" name="Рисунок 9" descr="скачанные файлы (13).jpg"/>
          <p:cNvPicPr>
            <a:picLocks noChangeAspect="1"/>
          </p:cNvPicPr>
          <p:nvPr/>
        </p:nvPicPr>
        <p:blipFill>
          <a:blip r:embed="rId3"/>
          <a:stretch>
            <a:fillRect/>
          </a:stretch>
        </p:blipFill>
        <p:spPr>
          <a:xfrm>
            <a:off x="5786446" y="4653766"/>
            <a:ext cx="2071702" cy="1551777"/>
          </a:xfrm>
          <a:prstGeom prst="rect">
            <a:avLst/>
          </a:prstGeom>
        </p:spPr>
      </p:pic>
      <p:sp>
        <p:nvSpPr>
          <p:cNvPr id="11" name="Прямоугольник 10"/>
          <p:cNvSpPr/>
          <p:nvPr/>
        </p:nvSpPr>
        <p:spPr>
          <a:xfrm>
            <a:off x="6072198" y="4143380"/>
            <a:ext cx="1381621" cy="400110"/>
          </a:xfrm>
          <a:prstGeom prst="rect">
            <a:avLst/>
          </a:prstGeom>
        </p:spPr>
        <p:txBody>
          <a:bodyPr wrap="square">
            <a:spAutoFit/>
          </a:bodyPr>
          <a:lstStyle/>
          <a:p>
            <a:pPr algn="ctr"/>
            <a:r>
              <a:rPr lang="ru-RU" sz="2000" i="1" dirty="0" smtClean="0">
                <a:solidFill>
                  <a:prstClr val="black"/>
                </a:solidFill>
                <a:ea typeface="+mj-ea"/>
                <a:cs typeface="+mj-cs"/>
              </a:rPr>
              <a:t>водяной</a:t>
            </a:r>
            <a:endParaRPr lang="ru-RU"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9"/>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5"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285860"/>
            <a:ext cx="8858312" cy="2143140"/>
          </a:xfrm>
        </p:spPr>
        <p:txBody>
          <a:bodyPr>
            <a:normAutofit fontScale="90000"/>
          </a:bodyPr>
          <a:lstStyle/>
          <a:p>
            <a:r>
              <a:rPr lang="ru-RU" sz="2400" dirty="0" smtClean="0">
                <a:solidFill>
                  <a:schemeClr val="tx1"/>
                </a:solidFill>
              </a:rPr>
              <a:t>3 названия мифических </a:t>
            </a:r>
            <a:r>
              <a:rPr lang="ru-RU" sz="2400" dirty="0" smtClean="0">
                <a:solidFill>
                  <a:schemeClr val="tx1"/>
                </a:solidFill>
              </a:rPr>
              <a:t>существ</a:t>
            </a:r>
            <a:br>
              <a:rPr lang="ru-RU" sz="2400" dirty="0" smtClean="0">
                <a:solidFill>
                  <a:schemeClr val="tx1"/>
                </a:solidFill>
              </a:rPr>
            </a:br>
            <a:r>
              <a:rPr lang="ru-RU" sz="2400" dirty="0" smtClean="0">
                <a:solidFill>
                  <a:schemeClr val="tx1"/>
                </a:solidFill>
              </a:rPr>
              <a:t> </a:t>
            </a:r>
            <a:r>
              <a:rPr lang="ru-RU" sz="2400" dirty="0" smtClean="0">
                <a:solidFill>
                  <a:schemeClr val="tx1"/>
                </a:solidFill>
              </a:rPr>
              <a:t>(</a:t>
            </a:r>
            <a:r>
              <a:rPr lang="ru-RU" sz="2400" i="1" dirty="0" smtClean="0">
                <a:solidFill>
                  <a:schemeClr val="tx1"/>
                </a:solidFill>
              </a:rPr>
              <a:t>богиня Афродита, Марс (миф</a:t>
            </a:r>
            <a:r>
              <a:rPr lang="ru-RU" sz="2400" dirty="0" smtClean="0">
                <a:solidFill>
                  <a:schemeClr val="tx1"/>
                </a:solidFill>
              </a:rPr>
              <a:t>.);</a:t>
            </a:r>
            <a:br>
              <a:rPr lang="ru-RU" sz="2400" dirty="0" smtClean="0">
                <a:solidFill>
                  <a:schemeClr val="tx1"/>
                </a:solidFill>
              </a:rPr>
            </a:br>
            <a:r>
              <a:rPr lang="ru-RU" sz="2400" dirty="0" smtClean="0">
                <a:solidFill>
                  <a:schemeClr val="tx1"/>
                </a:solidFill>
              </a:rPr>
              <a:t>4 названия игрушек (</a:t>
            </a:r>
            <a:r>
              <a:rPr lang="ru-RU" sz="2400" i="1" dirty="0" smtClean="0">
                <a:solidFill>
                  <a:schemeClr val="tx1"/>
                </a:solidFill>
              </a:rPr>
              <a:t>кукла, марионетка</a:t>
            </a:r>
            <a:r>
              <a:rPr lang="ru-RU" sz="2400" dirty="0" smtClean="0">
                <a:solidFill>
                  <a:schemeClr val="tx1"/>
                </a:solidFill>
              </a:rPr>
              <a:t>);</a:t>
            </a:r>
            <a:br>
              <a:rPr lang="ru-RU" sz="2400" dirty="0" smtClean="0">
                <a:solidFill>
                  <a:schemeClr val="tx1"/>
                </a:solidFill>
              </a:rPr>
            </a:br>
            <a:r>
              <a:rPr lang="ru-RU" sz="2400" dirty="0" smtClean="0">
                <a:solidFill>
                  <a:schemeClr val="tx1"/>
                </a:solidFill>
              </a:rPr>
              <a:t>5 названия усопших (</a:t>
            </a:r>
            <a:r>
              <a:rPr lang="ru-RU" sz="2400" i="1" dirty="0" smtClean="0">
                <a:solidFill>
                  <a:schemeClr val="tx1"/>
                </a:solidFill>
              </a:rPr>
              <a:t>покойник, мертвец, утопленник</a:t>
            </a:r>
            <a:r>
              <a:rPr lang="ru-RU" sz="2400" dirty="0" smtClean="0">
                <a:solidFill>
                  <a:schemeClr val="tx1"/>
                </a:solidFill>
              </a:rPr>
              <a:t>, </a:t>
            </a:r>
            <a:br>
              <a:rPr lang="ru-RU" sz="2400" dirty="0" smtClean="0">
                <a:solidFill>
                  <a:schemeClr val="tx1"/>
                </a:solidFill>
              </a:rPr>
            </a:br>
            <a:r>
              <a:rPr lang="ru-RU" sz="2400" dirty="0" smtClean="0">
                <a:solidFill>
                  <a:schemeClr val="tx1"/>
                </a:solidFill>
              </a:rPr>
              <a:t>кроме слова </a:t>
            </a:r>
            <a:r>
              <a:rPr lang="ru-RU" sz="2400" i="1" dirty="0" smtClean="0">
                <a:solidFill>
                  <a:schemeClr val="tx1"/>
                </a:solidFill>
              </a:rPr>
              <a:t>труп</a:t>
            </a:r>
            <a:r>
              <a:rPr lang="ru-RU" sz="2400" dirty="0" smtClean="0">
                <a:solidFill>
                  <a:schemeClr val="tx1"/>
                </a:solidFill>
              </a:rPr>
              <a:t>).</a:t>
            </a:r>
            <a:r>
              <a:rPr lang="ru-RU" sz="2000" dirty="0" smtClean="0"/>
              <a:t/>
            </a:r>
            <a:br>
              <a:rPr lang="ru-RU" sz="2000" dirty="0" smtClean="0"/>
            </a:br>
            <a:endParaRPr lang="ru-RU" sz="2000" dirty="0"/>
          </a:p>
        </p:txBody>
      </p:sp>
      <p:pic>
        <p:nvPicPr>
          <p:cNvPr id="4" name="Содержимое 3" descr="aresLIMC.jpg"/>
          <p:cNvPicPr>
            <a:picLocks noGrp="1" noChangeAspect="1"/>
          </p:cNvPicPr>
          <p:nvPr>
            <p:ph sz="quarter" idx="1"/>
          </p:nvPr>
        </p:nvPicPr>
        <p:blipFill>
          <a:blip r:embed="rId2"/>
          <a:stretch>
            <a:fillRect/>
          </a:stretch>
        </p:blipFill>
        <p:spPr>
          <a:xfrm>
            <a:off x="1428728" y="4061314"/>
            <a:ext cx="1500198" cy="2230383"/>
          </a:xfrm>
        </p:spPr>
      </p:pic>
      <p:pic>
        <p:nvPicPr>
          <p:cNvPr id="5" name="Рисунок 4" descr="25753729_18668644_22B_PUPPETS_narrowweb__300x3860.jpeg"/>
          <p:cNvPicPr>
            <a:picLocks noChangeAspect="1"/>
          </p:cNvPicPr>
          <p:nvPr/>
        </p:nvPicPr>
        <p:blipFill>
          <a:blip r:embed="rId3"/>
          <a:stretch>
            <a:fillRect/>
          </a:stretch>
        </p:blipFill>
        <p:spPr>
          <a:xfrm>
            <a:off x="6500826" y="4071942"/>
            <a:ext cx="1714492" cy="2205979"/>
          </a:xfrm>
          <a:prstGeom prst="rect">
            <a:avLst/>
          </a:prstGeom>
        </p:spPr>
      </p:pic>
      <p:sp>
        <p:nvSpPr>
          <p:cNvPr id="6" name="Прямоугольник 5"/>
          <p:cNvSpPr/>
          <p:nvPr/>
        </p:nvSpPr>
        <p:spPr>
          <a:xfrm>
            <a:off x="1785918" y="3571876"/>
            <a:ext cx="835485" cy="400110"/>
          </a:xfrm>
          <a:prstGeom prst="rect">
            <a:avLst/>
          </a:prstGeom>
        </p:spPr>
        <p:txBody>
          <a:bodyPr wrap="none">
            <a:spAutoFit/>
          </a:bodyPr>
          <a:lstStyle/>
          <a:p>
            <a:r>
              <a:rPr lang="ru-RU" sz="2000" i="1" dirty="0" smtClean="0">
                <a:solidFill>
                  <a:prstClr val="black"/>
                </a:solidFill>
                <a:ea typeface="+mj-ea"/>
                <a:cs typeface="+mj-cs"/>
              </a:rPr>
              <a:t>Марс</a:t>
            </a:r>
            <a:endParaRPr lang="ru-RU" dirty="0"/>
          </a:p>
        </p:txBody>
      </p:sp>
      <p:sp>
        <p:nvSpPr>
          <p:cNvPr id="7" name="Прямоугольник 6"/>
          <p:cNvSpPr/>
          <p:nvPr/>
        </p:nvSpPr>
        <p:spPr>
          <a:xfrm>
            <a:off x="6429388" y="3571876"/>
            <a:ext cx="1737976" cy="400110"/>
          </a:xfrm>
          <a:prstGeom prst="rect">
            <a:avLst/>
          </a:prstGeom>
        </p:spPr>
        <p:txBody>
          <a:bodyPr wrap="none">
            <a:spAutoFit/>
          </a:bodyPr>
          <a:lstStyle/>
          <a:p>
            <a:r>
              <a:rPr lang="ru-RU" sz="2000" i="1" dirty="0" smtClean="0">
                <a:solidFill>
                  <a:prstClr val="black"/>
                </a:solidFill>
                <a:ea typeface="+mj-ea"/>
                <a:cs typeface="+mj-cs"/>
              </a:rPr>
              <a:t>марионетки</a:t>
            </a:r>
            <a:endParaRPr lang="ru-RU"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9" presetClass="entr" presetSubtype="0" ac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par>
                                <p:cTn id="19" presetID="39" presetClass="entr" presetSubtype="0" ac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childTnLst>
                                </p:cTn>
                              </p:par>
                              <p:par>
                                <p:cTn id="25" presetID="1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71612"/>
            <a:ext cx="8229600" cy="4357718"/>
          </a:xfrm>
        </p:spPr>
        <p:txBody>
          <a:bodyPr/>
          <a:lstStyle/>
          <a:p>
            <a:r>
              <a:rPr lang="ru-RU" b="1" dirty="0"/>
              <a:t>Говорите правильно!</a:t>
            </a:r>
            <a:r>
              <a:rPr lang="ru-RU" dirty="0"/>
              <a:t/>
            </a:r>
            <a:br>
              <a:rPr lang="ru-RU" dirty="0"/>
            </a:br>
            <a:r>
              <a:rPr lang="ru-RU" i="1" dirty="0"/>
              <a:t>В</a:t>
            </a:r>
            <a:r>
              <a:rPr lang="ru-RU" i="1" dirty="0" smtClean="0"/>
              <a:t>зять </a:t>
            </a:r>
            <a:r>
              <a:rPr lang="ru-RU" i="1" dirty="0"/>
              <a:t>ферзя,</a:t>
            </a:r>
            <a:r>
              <a:rPr lang="ru-RU" dirty="0"/>
              <a:t/>
            </a:r>
            <a:br>
              <a:rPr lang="ru-RU" dirty="0"/>
            </a:br>
            <a:r>
              <a:rPr lang="ru-RU" i="1" dirty="0"/>
              <a:t>побить валета,</a:t>
            </a:r>
            <a:r>
              <a:rPr lang="ru-RU" dirty="0"/>
              <a:t/>
            </a:r>
            <a:br>
              <a:rPr lang="ru-RU" dirty="0"/>
            </a:br>
            <a:r>
              <a:rPr lang="ru-RU" i="1" dirty="0"/>
              <a:t>приберечь туза,</a:t>
            </a:r>
            <a:r>
              <a:rPr lang="ru-RU" dirty="0"/>
              <a:t/>
            </a:r>
            <a:br>
              <a:rPr lang="ru-RU" dirty="0"/>
            </a:br>
            <a:r>
              <a:rPr lang="ru-RU" i="1" dirty="0"/>
              <a:t>одевать кукол.</a:t>
            </a:r>
            <a:r>
              <a:rPr lang="ru-RU" dirty="0"/>
              <a:t/>
            </a:r>
            <a:br>
              <a:rPr lang="ru-RU" dirty="0"/>
            </a:br>
            <a:endParaRPr lang="ru-RU"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71480"/>
            <a:ext cx="8715436" cy="3500462"/>
          </a:xfrm>
        </p:spPr>
        <p:txBody>
          <a:bodyPr>
            <a:normAutofit/>
          </a:bodyPr>
          <a:lstStyle/>
          <a:p>
            <a:pPr algn="ctr"/>
            <a:r>
              <a:rPr lang="ru-RU" sz="2800" dirty="0">
                <a:solidFill>
                  <a:schemeClr val="tx1"/>
                </a:solidFill>
              </a:rPr>
              <a:t>Таким образом, существительные </a:t>
            </a:r>
            <a:r>
              <a:rPr lang="ru-RU" sz="2800" i="1" dirty="0">
                <a:solidFill>
                  <a:schemeClr val="tx1"/>
                </a:solidFill>
              </a:rPr>
              <a:t>студент, учитель, генерал</a:t>
            </a:r>
            <a:r>
              <a:rPr lang="ru-RU" sz="2800" dirty="0">
                <a:solidFill>
                  <a:schemeClr val="tx1"/>
                </a:solidFill>
              </a:rPr>
              <a:t> относятся к одушевлённым, а существительные, которые называют совокупность живых существ (</a:t>
            </a:r>
            <a:r>
              <a:rPr lang="ru-RU" sz="2800" i="1" dirty="0">
                <a:solidFill>
                  <a:schemeClr val="tx1"/>
                </a:solidFill>
              </a:rPr>
              <a:t>студенчество, учительство, генералитет</a:t>
            </a:r>
            <a:r>
              <a:rPr lang="ru-RU" sz="2800" dirty="0">
                <a:solidFill>
                  <a:schemeClr val="tx1"/>
                </a:solidFill>
              </a:rPr>
              <a:t>), </a:t>
            </a:r>
            <a:r>
              <a:rPr lang="ru-RU" sz="2800" dirty="0" smtClean="0">
                <a:solidFill>
                  <a:schemeClr val="tx1"/>
                </a:solidFill>
              </a:rPr>
              <a:t>-</a:t>
            </a:r>
            <a:br>
              <a:rPr lang="ru-RU" sz="2800" dirty="0" smtClean="0">
                <a:solidFill>
                  <a:schemeClr val="tx1"/>
                </a:solidFill>
              </a:rPr>
            </a:br>
            <a:r>
              <a:rPr lang="ru-RU" sz="2800" dirty="0" smtClean="0">
                <a:solidFill>
                  <a:schemeClr val="tx1"/>
                </a:solidFill>
              </a:rPr>
              <a:t> </a:t>
            </a:r>
            <a:r>
              <a:rPr lang="ru-RU" sz="2800" dirty="0">
                <a:solidFill>
                  <a:schemeClr val="tx1"/>
                </a:solidFill>
              </a:rPr>
              <a:t>к неодушевлённым.</a:t>
            </a:r>
            <a:r>
              <a:rPr lang="ru-RU" sz="2000" dirty="0"/>
              <a:t/>
            </a:r>
            <a:br>
              <a:rPr lang="ru-RU" sz="2000" dirty="0"/>
            </a:br>
            <a:r>
              <a:rPr lang="ru-RU" sz="2000" b="1" dirty="0"/>
              <a:t> </a:t>
            </a:r>
            <a:r>
              <a:rPr lang="ru-RU" sz="2000" dirty="0"/>
              <a:t/>
            </a:r>
            <a:br>
              <a:rPr lang="ru-RU" sz="2000" dirty="0"/>
            </a:br>
            <a:endParaRPr lang="ru-RU" sz="2000" dirty="0"/>
          </a:p>
        </p:txBody>
      </p:sp>
      <p:pic>
        <p:nvPicPr>
          <p:cNvPr id="8" name="Содержимое 7" descr="images.jpg"/>
          <p:cNvPicPr>
            <a:picLocks noGrp="1" noChangeAspect="1"/>
          </p:cNvPicPr>
          <p:nvPr>
            <p:ph idx="1"/>
          </p:nvPr>
        </p:nvPicPr>
        <p:blipFill>
          <a:blip r:embed="rId2"/>
          <a:stretch>
            <a:fillRect/>
          </a:stretch>
        </p:blipFill>
        <p:spPr>
          <a:xfrm>
            <a:off x="714348" y="4429132"/>
            <a:ext cx="2562225" cy="1781175"/>
          </a:xfrm>
        </p:spPr>
      </p:pic>
      <p:sp>
        <p:nvSpPr>
          <p:cNvPr id="9" name="Прямоугольник 8"/>
          <p:cNvSpPr/>
          <p:nvPr/>
        </p:nvSpPr>
        <p:spPr>
          <a:xfrm>
            <a:off x="1357290" y="3857628"/>
            <a:ext cx="1306768" cy="430887"/>
          </a:xfrm>
          <a:prstGeom prst="rect">
            <a:avLst/>
          </a:prstGeom>
        </p:spPr>
        <p:txBody>
          <a:bodyPr wrap="square">
            <a:spAutoFit/>
          </a:bodyPr>
          <a:lstStyle/>
          <a:p>
            <a:r>
              <a:rPr lang="ru-RU" sz="2200" i="1" dirty="0" smtClean="0">
                <a:solidFill>
                  <a:prstClr val="black"/>
                </a:solidFill>
                <a:latin typeface="Calibri"/>
                <a:ea typeface="+mj-ea"/>
                <a:cs typeface="+mj-cs"/>
              </a:rPr>
              <a:t>студент</a:t>
            </a:r>
            <a:endParaRPr lang="ru-RU" dirty="0"/>
          </a:p>
        </p:txBody>
      </p:sp>
      <p:pic>
        <p:nvPicPr>
          <p:cNvPr id="10" name="Рисунок 9" descr="DETAIL_PICTURE_575465.jpg"/>
          <p:cNvPicPr>
            <a:picLocks noChangeAspect="1"/>
          </p:cNvPicPr>
          <p:nvPr/>
        </p:nvPicPr>
        <p:blipFill>
          <a:blip r:embed="rId3"/>
          <a:stretch>
            <a:fillRect/>
          </a:stretch>
        </p:blipFill>
        <p:spPr>
          <a:xfrm>
            <a:off x="5500694" y="4429132"/>
            <a:ext cx="2634980" cy="1974848"/>
          </a:xfrm>
          <a:prstGeom prst="rect">
            <a:avLst/>
          </a:prstGeom>
        </p:spPr>
      </p:pic>
      <p:sp>
        <p:nvSpPr>
          <p:cNvPr id="11" name="Прямоугольник 10"/>
          <p:cNvSpPr/>
          <p:nvPr/>
        </p:nvSpPr>
        <p:spPr>
          <a:xfrm>
            <a:off x="5857884" y="3786190"/>
            <a:ext cx="1970411" cy="430887"/>
          </a:xfrm>
          <a:prstGeom prst="rect">
            <a:avLst/>
          </a:prstGeom>
        </p:spPr>
        <p:txBody>
          <a:bodyPr wrap="none">
            <a:spAutoFit/>
          </a:bodyPr>
          <a:lstStyle/>
          <a:p>
            <a:r>
              <a:rPr lang="ru-RU" sz="2200" i="1" dirty="0" smtClean="0">
                <a:solidFill>
                  <a:prstClr val="black"/>
                </a:solidFill>
                <a:latin typeface="Calibri"/>
                <a:ea typeface="+mj-ea"/>
                <a:cs typeface="+mj-cs"/>
              </a:rPr>
              <a:t>студенчество</a:t>
            </a:r>
            <a:endParaRPr lang="ru-RU"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1"/>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6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1"/>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85794"/>
            <a:ext cx="8572560" cy="3143272"/>
          </a:xfrm>
        </p:spPr>
        <p:txBody>
          <a:bodyPr>
            <a:noAutofit/>
          </a:bodyPr>
          <a:lstStyle/>
          <a:p>
            <a:pPr algn="ctr"/>
            <a:r>
              <a:rPr lang="ru-RU" sz="2800" dirty="0" smtClean="0">
                <a:solidFill>
                  <a:schemeClr val="tx1"/>
                </a:solidFill>
              </a:rPr>
              <a:t>Если слово употребляется в переносном значении, то неодушевлённые существительные могут перейти в разряд одушевлённых (</a:t>
            </a:r>
            <a:r>
              <a:rPr lang="ru-RU" sz="2800" i="1" dirty="0" smtClean="0">
                <a:solidFill>
                  <a:schemeClr val="tx1"/>
                </a:solidFill>
              </a:rPr>
              <a:t>язык, тип, колпак, истукан</a:t>
            </a:r>
            <a:r>
              <a:rPr lang="ru-RU" sz="2800" dirty="0" smtClean="0">
                <a:solidFill>
                  <a:schemeClr val="tx1"/>
                </a:solidFill>
              </a:rPr>
              <a:t>); поэтому одушевлённость/неодушевлённость некоторых существительных определяется </a:t>
            </a:r>
            <a:r>
              <a:rPr lang="ru-RU" sz="2800" b="1" dirty="0" smtClean="0">
                <a:solidFill>
                  <a:schemeClr val="tx1"/>
                </a:solidFill>
              </a:rPr>
              <a:t>только в контексте</a:t>
            </a:r>
            <a:r>
              <a:rPr lang="ru-RU" sz="2800" dirty="0" smtClean="0">
                <a:solidFill>
                  <a:schemeClr val="tx1"/>
                </a:solidFill>
              </a:rPr>
              <a:t> (</a:t>
            </a:r>
            <a:r>
              <a:rPr lang="ru-RU" sz="2800" i="1" dirty="0" smtClean="0">
                <a:solidFill>
                  <a:schemeClr val="tx1"/>
                </a:solidFill>
              </a:rPr>
              <a:t>съесть язык – взять в плен языка</a:t>
            </a:r>
            <a:r>
              <a:rPr lang="ru-RU" sz="2800" dirty="0" smtClean="0">
                <a:solidFill>
                  <a:schemeClr val="tx1"/>
                </a:solidFill>
              </a:rPr>
              <a:t>).</a:t>
            </a:r>
            <a:br>
              <a:rPr lang="ru-RU" sz="2800" dirty="0" smtClean="0">
                <a:solidFill>
                  <a:schemeClr val="tx1"/>
                </a:solidFill>
              </a:rPr>
            </a:br>
            <a:endParaRPr lang="ru-RU" sz="2800" dirty="0">
              <a:solidFill>
                <a:schemeClr val="tx1"/>
              </a:solidFill>
            </a:endParaRPr>
          </a:p>
        </p:txBody>
      </p:sp>
      <p:pic>
        <p:nvPicPr>
          <p:cNvPr id="4" name="Содержимое 3" descr="скачанные файлы (16).jpg"/>
          <p:cNvPicPr>
            <a:picLocks noGrp="1" noChangeAspect="1"/>
          </p:cNvPicPr>
          <p:nvPr>
            <p:ph sz="quarter" idx="1"/>
          </p:nvPr>
        </p:nvPicPr>
        <p:blipFill>
          <a:blip r:embed="rId2"/>
          <a:stretch>
            <a:fillRect/>
          </a:stretch>
        </p:blipFill>
        <p:spPr>
          <a:xfrm>
            <a:off x="928662" y="4214818"/>
            <a:ext cx="2114551" cy="2492514"/>
          </a:xfrm>
        </p:spPr>
      </p:pic>
      <p:pic>
        <p:nvPicPr>
          <p:cNvPr id="6" name="Рисунок 5" descr="скачанные файлы (17).jpg"/>
          <p:cNvPicPr>
            <a:picLocks noChangeAspect="1"/>
          </p:cNvPicPr>
          <p:nvPr/>
        </p:nvPicPr>
        <p:blipFill>
          <a:blip r:embed="rId3"/>
          <a:stretch>
            <a:fillRect/>
          </a:stretch>
        </p:blipFill>
        <p:spPr>
          <a:xfrm>
            <a:off x="4392429" y="4357694"/>
            <a:ext cx="3372011" cy="2243920"/>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481"/>
            <a:ext cx="8501121" cy="1143008"/>
          </a:xfrm>
        </p:spPr>
        <p:txBody>
          <a:bodyPr/>
          <a:lstStyle/>
          <a:p>
            <a:pPr algn="ctr"/>
            <a:r>
              <a:rPr lang="ru-RU" sz="2000" b="0" dirty="0" smtClean="0">
                <a:solidFill>
                  <a:schemeClr val="tx1"/>
                </a:solidFill>
                <a:effectLst/>
              </a:rPr>
              <a:t>Задание. Определите, к какому разряду относятся имена существительные. Заполните таблицу:</a:t>
            </a:r>
            <a:r>
              <a:rPr lang="ru-RU" sz="2000" dirty="0" smtClean="0"/>
              <a:t/>
            </a:r>
            <a:br>
              <a:rPr lang="ru-RU" sz="2000" dirty="0" smtClean="0"/>
            </a:br>
            <a:endParaRPr lang="ru-RU" sz="2000" b="0" dirty="0">
              <a:effectLst/>
            </a:endParaRPr>
          </a:p>
        </p:txBody>
      </p:sp>
      <p:sp>
        <p:nvSpPr>
          <p:cNvPr id="3" name="Текст 2"/>
          <p:cNvSpPr>
            <a:spLocks noGrp="1"/>
          </p:cNvSpPr>
          <p:nvPr>
            <p:ph type="body" idx="1"/>
          </p:nvPr>
        </p:nvSpPr>
        <p:spPr>
          <a:xfrm>
            <a:off x="0" y="2928934"/>
            <a:ext cx="9144000" cy="3929066"/>
          </a:xfrm>
        </p:spPr>
        <p:txBody>
          <a:bodyPr>
            <a:normAutofit/>
          </a:bodyPr>
          <a:lstStyle/>
          <a:p>
            <a:pPr algn="ctr"/>
            <a:r>
              <a:rPr lang="ru-RU" sz="2500" i="1" dirty="0" smtClean="0">
                <a:solidFill>
                  <a:schemeClr val="tx1"/>
                </a:solidFill>
              </a:rPr>
              <a:t>Существительные</a:t>
            </a:r>
            <a:r>
              <a:rPr lang="ru-RU" sz="2500" dirty="0" smtClean="0">
                <a:solidFill>
                  <a:schemeClr val="tx1"/>
                </a:solidFill>
              </a:rPr>
              <a:t>: фея, амёба, тополь, гном, животное, оса, стрекоза, крестьянство, </a:t>
            </a:r>
            <a:r>
              <a:rPr lang="ru-RU" sz="2500" dirty="0" smtClean="0">
                <a:solidFill>
                  <a:schemeClr val="tx1"/>
                </a:solidFill>
              </a:rPr>
              <a:t>молодёжь</a:t>
            </a:r>
            <a:r>
              <a:rPr lang="ru-RU" sz="2500" dirty="0" smtClean="0">
                <a:solidFill>
                  <a:schemeClr val="tx1"/>
                </a:solidFill>
              </a:rPr>
              <a:t>, пион, Юпитер (планета), студенчество, чудовище, кумир, микроб, камень, стрелка, мертвец, леший, полночь, туз, труп, кикимора, инфузория, валет, Венера (миф.), генералитет, идол, детвора, дрова, юношество, корова, ладья (шахм. фигура), тропа, Сатурн (планета), вирус, ванька-встанька, неваляшка, пешка (шахм. фигура), ель, агентура, народ, русалка, робот.</a:t>
            </a:r>
          </a:p>
          <a:p>
            <a:pPr algn="ctr"/>
            <a:endParaRPr lang="ru-RU" sz="2500" dirty="0"/>
          </a:p>
        </p:txBody>
      </p:sp>
      <p:graphicFrame>
        <p:nvGraphicFramePr>
          <p:cNvPr id="4" name="Таблица 3"/>
          <p:cNvGraphicFramePr>
            <a:graphicFrameLocks noGrp="1"/>
          </p:cNvGraphicFramePr>
          <p:nvPr/>
        </p:nvGraphicFramePr>
        <p:xfrm>
          <a:off x="500034" y="1571612"/>
          <a:ext cx="8001056" cy="1006963"/>
        </p:xfrm>
        <a:graphic>
          <a:graphicData uri="http://schemas.openxmlformats.org/drawingml/2006/table">
            <a:tbl>
              <a:tblPr firstRow="1" bandRow="1">
                <a:tableStyleId>{93296810-A885-4BE3-A3E7-6D5BEEA58F35}</a:tableStyleId>
              </a:tblPr>
              <a:tblGrid>
                <a:gridCol w="4000528"/>
                <a:gridCol w="4000528"/>
              </a:tblGrid>
              <a:tr h="500066">
                <a:tc>
                  <a:txBody>
                    <a:bodyPr/>
                    <a:lstStyle/>
                    <a:p>
                      <a:pPr algn="ctr"/>
                      <a:r>
                        <a:rPr lang="ru-RU" dirty="0" smtClean="0"/>
                        <a:t>одушевлённые существительные</a:t>
                      </a:r>
                      <a:endParaRPr lang="ru-RU" dirty="0"/>
                    </a:p>
                  </a:txBody>
                  <a:tcPr/>
                </a:tc>
                <a:tc>
                  <a:txBody>
                    <a:bodyPr/>
                    <a:lstStyle/>
                    <a:p>
                      <a:pPr algn="ctr"/>
                      <a:r>
                        <a:rPr kumimoji="0" lang="ru-RU" sz="1800" b="1" kern="1200" dirty="0" smtClean="0">
                          <a:solidFill>
                            <a:schemeClr val="lt1"/>
                          </a:solidFill>
                          <a:latin typeface="+mn-lt"/>
                          <a:ea typeface="+mn-ea"/>
                          <a:cs typeface="+mn-cs"/>
                        </a:rPr>
                        <a:t>неодушевлённые существительные</a:t>
                      </a:r>
                      <a:endParaRPr lang="ru-RU" dirty="0"/>
                    </a:p>
                  </a:txBody>
                  <a:tcPr/>
                </a:tc>
              </a:tr>
              <a:tr h="366883">
                <a:tc>
                  <a:txBody>
                    <a:bodyPr/>
                    <a:lstStyle/>
                    <a:p>
                      <a:pPr algn="ctr"/>
                      <a:endParaRPr lang="ru-RU"/>
                    </a:p>
                  </a:txBody>
                  <a:tcPr/>
                </a:tc>
                <a:tc>
                  <a:txBody>
                    <a:bodyPr/>
                    <a:lstStyle/>
                    <a:p>
                      <a:pPr algn="ctr"/>
                      <a:endParaRPr lang="ru-RU" dirty="0"/>
                    </a:p>
                  </a:txBody>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428760"/>
          </a:xfrm>
        </p:spPr>
        <p:txBody>
          <a:bodyPr>
            <a:normAutofit/>
          </a:bodyPr>
          <a:lstStyle/>
          <a:p>
            <a:r>
              <a:rPr lang="ru-RU" sz="3200" b="1" dirty="0" smtClean="0"/>
              <a:t>Ответы</a:t>
            </a:r>
            <a:r>
              <a:rPr lang="ru-RU" sz="3200" dirty="0" smtClean="0"/>
              <a:t>:</a:t>
            </a:r>
            <a:r>
              <a:rPr lang="ru-RU" sz="2400" dirty="0" smtClean="0"/>
              <a:t/>
            </a:r>
            <a:br>
              <a:rPr lang="ru-RU" sz="2400" dirty="0" smtClean="0"/>
            </a:br>
            <a:endParaRPr lang="ru-RU" sz="2400" dirty="0"/>
          </a:p>
        </p:txBody>
      </p:sp>
      <p:graphicFrame>
        <p:nvGraphicFramePr>
          <p:cNvPr id="3" name="Таблица 2"/>
          <p:cNvGraphicFramePr>
            <a:graphicFrameLocks noGrp="1"/>
          </p:cNvGraphicFramePr>
          <p:nvPr/>
        </p:nvGraphicFramePr>
        <p:xfrm>
          <a:off x="428596" y="1714488"/>
          <a:ext cx="8358246" cy="4873683"/>
        </p:xfrm>
        <a:graphic>
          <a:graphicData uri="http://schemas.openxmlformats.org/drawingml/2006/table">
            <a:tbl>
              <a:tblPr firstRow="1" bandRow="1">
                <a:tableStyleId>{21E4AEA4-8DFA-4A89-87EB-49C32662AFE0}</a:tableStyleId>
              </a:tblPr>
              <a:tblGrid>
                <a:gridCol w="4179123"/>
                <a:gridCol w="4179123"/>
              </a:tblGrid>
              <a:tr h="807061">
                <a:tc>
                  <a:txBody>
                    <a:bodyPr/>
                    <a:lstStyle/>
                    <a:p>
                      <a:pPr algn="ctr"/>
                      <a:r>
                        <a:rPr kumimoji="0" lang="ru-RU" sz="2400" kern="1200" dirty="0" smtClean="0"/>
                        <a:t>одушевлённые существительные</a:t>
                      </a:r>
                      <a:endParaRPr lang="ru-RU" sz="2400" dirty="0"/>
                    </a:p>
                  </a:txBody>
                  <a:tcPr/>
                </a:tc>
                <a:tc>
                  <a:txBody>
                    <a:bodyPr/>
                    <a:lstStyle/>
                    <a:p>
                      <a:pPr algn="ctr"/>
                      <a:r>
                        <a:rPr kumimoji="0" lang="ru-RU" sz="2400" kern="1200" dirty="0" smtClean="0"/>
                        <a:t>неодушевлённые существительные</a:t>
                      </a:r>
                      <a:endParaRPr lang="ru-RU" sz="2400" dirty="0"/>
                    </a:p>
                  </a:txBody>
                  <a:tcPr/>
                </a:tc>
              </a:tr>
              <a:tr h="4050723">
                <a:tc>
                  <a:txBody>
                    <a:bodyPr/>
                    <a:lstStyle/>
                    <a:p>
                      <a:pPr algn="ctr"/>
                      <a:r>
                        <a:rPr kumimoji="0" lang="ru-RU" sz="2400" kern="1200" dirty="0" smtClean="0"/>
                        <a:t>фея, гном, животное, оса, стрекоза, чудовище, кумир, мертвец, леший, туз, кикимора, валет, Венера (миф.), идол, корова, ладья (шахм. фигура), ванька-встанька, неваляшка, пешка (шахм. фигура), русалка, робот.</a:t>
                      </a:r>
                      <a:endParaRPr lang="ru-RU" sz="2400" dirty="0"/>
                    </a:p>
                  </a:txBody>
                  <a:tcPr/>
                </a:tc>
                <a:tc>
                  <a:txBody>
                    <a:bodyPr/>
                    <a:lstStyle/>
                    <a:p>
                      <a:pPr algn="ctr"/>
                      <a:r>
                        <a:rPr kumimoji="0" lang="ru-RU" sz="2400" kern="1200" dirty="0" smtClean="0"/>
                        <a:t>амёба, тополь, молодёжь, пион, Юпитер (планета), студенчество, микроб, камень, стрелка, полночь, труп, инфузория, генералитет, детвора, дрова, юношество, тропа, Сатурн (планета), вирус, ель, агентура, народ.</a:t>
                      </a:r>
                      <a:endParaRPr lang="ru-RU" sz="2400" dirty="0"/>
                    </a:p>
                  </a:txBody>
                  <a:tcPr/>
                </a:tc>
              </a:tr>
            </a:tbl>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85926"/>
            <a:ext cx="7186634" cy="3214710"/>
          </a:xfrm>
        </p:spPr>
        <p:txBody>
          <a:bodyPr>
            <a:normAutofit/>
          </a:bodyPr>
          <a:lstStyle/>
          <a:p>
            <a:r>
              <a:rPr lang="ru-RU" sz="4400" dirty="0" smtClean="0">
                <a:solidFill>
                  <a:schemeClr val="tx1"/>
                </a:solidFill>
              </a:rPr>
              <a:t>Составила </a:t>
            </a:r>
            <a:br>
              <a:rPr lang="ru-RU" sz="4400" dirty="0" smtClean="0">
                <a:solidFill>
                  <a:schemeClr val="tx1"/>
                </a:solidFill>
              </a:rPr>
            </a:br>
            <a:r>
              <a:rPr lang="ru-RU" sz="4400" dirty="0" smtClean="0">
                <a:solidFill>
                  <a:schemeClr val="tx1"/>
                </a:solidFill>
              </a:rPr>
              <a:t>старший преподаватель </a:t>
            </a:r>
            <a:br>
              <a:rPr lang="ru-RU" sz="4400" dirty="0" smtClean="0">
                <a:solidFill>
                  <a:schemeClr val="tx1"/>
                </a:solidFill>
              </a:rPr>
            </a:br>
            <a:r>
              <a:rPr lang="ru-RU" sz="4400" dirty="0" smtClean="0">
                <a:solidFill>
                  <a:schemeClr val="tx1"/>
                </a:solidFill>
              </a:rPr>
              <a:t>Королёва Е.А. </a:t>
            </a:r>
            <a:endParaRPr lang="ru-RU" sz="4400"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3251231" cy="2012942"/>
          </a:xfrm>
        </p:spPr>
        <p:txBody>
          <a:bodyPr>
            <a:noAutofit/>
          </a:bodyPr>
          <a:lstStyle/>
          <a:p>
            <a:pPr>
              <a:spcBef>
                <a:spcPts val="0"/>
              </a:spcBef>
            </a:pPr>
            <a:r>
              <a:rPr lang="ru-RU" sz="3200" i="1" dirty="0"/>
              <a:t>Одушевлёнными</a:t>
            </a:r>
            <a:r>
              <a:rPr lang="ru-RU" sz="3200" dirty="0"/>
              <a:t> </a:t>
            </a:r>
            <a:r>
              <a:rPr lang="ru-RU" sz="4000" i="1" dirty="0" smtClean="0"/>
              <a:t/>
            </a:r>
            <a:br>
              <a:rPr lang="ru-RU" sz="4000" i="1" dirty="0" smtClean="0"/>
            </a:br>
            <a:endParaRPr lang="ru-RU" sz="4000" dirty="0"/>
          </a:p>
        </p:txBody>
      </p:sp>
      <p:sp>
        <p:nvSpPr>
          <p:cNvPr id="3" name="Содержимое 2"/>
          <p:cNvSpPr>
            <a:spLocks noGrp="1"/>
          </p:cNvSpPr>
          <p:nvPr>
            <p:ph idx="1"/>
          </p:nvPr>
        </p:nvSpPr>
        <p:spPr>
          <a:xfrm>
            <a:off x="3286116" y="273050"/>
            <a:ext cx="5400684" cy="5853113"/>
          </a:xfrm>
        </p:spPr>
        <p:txBody>
          <a:bodyPr/>
          <a:lstStyle/>
          <a:p>
            <a:pPr>
              <a:buNone/>
            </a:pPr>
            <a:r>
              <a:rPr lang="ru-RU" sz="2800" dirty="0" smtClean="0"/>
              <a:t>комар</a:t>
            </a:r>
            <a:endParaRPr lang="ru-RU" sz="2800" dirty="0" smtClean="0"/>
          </a:p>
          <a:p>
            <a:pPr>
              <a:buNone/>
            </a:pPr>
            <a:endParaRPr lang="ru-RU" dirty="0"/>
          </a:p>
          <a:p>
            <a:pPr>
              <a:buNone/>
            </a:pPr>
            <a:endParaRPr lang="ru-RU" dirty="0" smtClean="0"/>
          </a:p>
          <a:p>
            <a:pPr>
              <a:buNone/>
            </a:pPr>
            <a:r>
              <a:rPr lang="ru-RU" sz="2800" dirty="0" smtClean="0"/>
              <a:t>пчела</a:t>
            </a:r>
            <a:r>
              <a:rPr lang="ru-RU" dirty="0" smtClean="0"/>
              <a:t> </a:t>
            </a:r>
            <a:endParaRPr lang="ru-RU" dirty="0" smtClean="0"/>
          </a:p>
          <a:p>
            <a:pPr>
              <a:buNone/>
            </a:pPr>
            <a:endParaRPr lang="ru-RU" dirty="0"/>
          </a:p>
          <a:p>
            <a:pPr>
              <a:buNone/>
            </a:pPr>
            <a:endParaRPr lang="ru-RU" dirty="0" smtClean="0"/>
          </a:p>
          <a:p>
            <a:pPr>
              <a:buNone/>
            </a:pPr>
            <a:endParaRPr lang="ru-RU" dirty="0"/>
          </a:p>
          <a:p>
            <a:pPr>
              <a:buNone/>
            </a:pPr>
            <a:r>
              <a:rPr lang="ru-RU" sz="2800" dirty="0" smtClean="0"/>
              <a:t>соловей</a:t>
            </a:r>
            <a:r>
              <a:rPr lang="ru-RU" dirty="0" smtClean="0"/>
              <a:t> </a:t>
            </a:r>
            <a:endParaRPr lang="ru-RU" dirty="0" smtClean="0"/>
          </a:p>
          <a:p>
            <a:pPr>
              <a:buNone/>
            </a:pPr>
            <a:endParaRPr lang="ru-RU" dirty="0"/>
          </a:p>
          <a:p>
            <a:pPr>
              <a:buNone/>
            </a:pPr>
            <a:endParaRPr lang="ru-RU" dirty="0" smtClean="0"/>
          </a:p>
          <a:p>
            <a:pPr>
              <a:buNone/>
            </a:pPr>
            <a:endParaRPr lang="ru-RU" dirty="0"/>
          </a:p>
          <a:p>
            <a:pPr>
              <a:buNone/>
            </a:pPr>
            <a:endParaRPr lang="ru-RU" dirty="0"/>
          </a:p>
        </p:txBody>
      </p:sp>
      <p:sp>
        <p:nvSpPr>
          <p:cNvPr id="4" name="Текст 3"/>
          <p:cNvSpPr>
            <a:spLocks noGrp="1"/>
          </p:cNvSpPr>
          <p:nvPr>
            <p:ph type="body" sz="half" idx="2"/>
          </p:nvPr>
        </p:nvSpPr>
        <p:spPr>
          <a:xfrm>
            <a:off x="285721" y="2714620"/>
            <a:ext cx="2928958" cy="3714776"/>
          </a:xfrm>
        </p:spPr>
        <p:txBody>
          <a:bodyPr>
            <a:normAutofit/>
          </a:bodyPr>
          <a:lstStyle/>
          <a:p>
            <a:r>
              <a:rPr lang="ru-RU" sz="3600" dirty="0"/>
              <a:t>я</a:t>
            </a:r>
            <a:r>
              <a:rPr lang="ru-RU" sz="3600" b="0" dirty="0" smtClean="0"/>
              <a:t>вляются </a:t>
            </a:r>
            <a:r>
              <a:rPr lang="ru-RU" sz="3600" dirty="0" smtClean="0"/>
              <a:t>существительные</a:t>
            </a:r>
            <a:r>
              <a:rPr lang="ru-RU" sz="3600" dirty="0"/>
              <a:t>, которые называют живых существ: </a:t>
            </a:r>
          </a:p>
        </p:txBody>
      </p:sp>
      <p:pic>
        <p:nvPicPr>
          <p:cNvPr id="5" name="Рисунок 4" descr="265px-Aedes_aegypti_biting_human.jpg"/>
          <p:cNvPicPr>
            <a:picLocks noChangeAspect="1"/>
          </p:cNvPicPr>
          <p:nvPr/>
        </p:nvPicPr>
        <p:blipFill>
          <a:blip r:embed="rId2"/>
          <a:stretch>
            <a:fillRect/>
          </a:stretch>
        </p:blipFill>
        <p:spPr>
          <a:xfrm>
            <a:off x="5000628" y="357166"/>
            <a:ext cx="3357586" cy="1714512"/>
          </a:xfrm>
          <a:prstGeom prst="rect">
            <a:avLst/>
          </a:prstGeom>
        </p:spPr>
      </p:pic>
      <p:pic>
        <p:nvPicPr>
          <p:cNvPr id="6" name="Рисунок 5" descr="скачанные файлы.jpg"/>
          <p:cNvPicPr>
            <a:picLocks noChangeAspect="1"/>
          </p:cNvPicPr>
          <p:nvPr/>
        </p:nvPicPr>
        <p:blipFill>
          <a:blip r:embed="rId3"/>
          <a:stretch>
            <a:fillRect/>
          </a:stretch>
        </p:blipFill>
        <p:spPr>
          <a:xfrm>
            <a:off x="5000628" y="2143116"/>
            <a:ext cx="3429024" cy="2000264"/>
          </a:xfrm>
          <a:prstGeom prst="rect">
            <a:avLst/>
          </a:prstGeom>
        </p:spPr>
      </p:pic>
      <p:pic>
        <p:nvPicPr>
          <p:cNvPr id="7" name="Рисунок 6" descr="скачанные файлы (1).jpg"/>
          <p:cNvPicPr>
            <a:picLocks noChangeAspect="1"/>
          </p:cNvPicPr>
          <p:nvPr/>
        </p:nvPicPr>
        <p:blipFill>
          <a:blip r:embed="rId4"/>
          <a:stretch>
            <a:fillRect/>
          </a:stretch>
        </p:blipFill>
        <p:spPr>
          <a:xfrm>
            <a:off x="5000628" y="4429132"/>
            <a:ext cx="3500462" cy="1790700"/>
          </a:xfrm>
          <a:prstGeom prst="rect">
            <a:avLst/>
          </a:prstGeom>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3"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3)">
                                      <p:cBhvr>
                                        <p:cTn id="12" dur="1000"/>
                                        <p:tgtEl>
                                          <p:spTgt spid="4">
                                            <p:txEl>
                                              <p:pRg st="0" end="0"/>
                                            </p:txEl>
                                          </p:spTgt>
                                        </p:tgtEl>
                                      </p:cBhvr>
                                    </p:animEffect>
                                  </p:childTnLst>
                                </p:cTn>
                              </p:par>
                            </p:childTnLst>
                          </p:cTn>
                        </p:par>
                        <p:par>
                          <p:cTn id="13" fill="hold">
                            <p:stCondLst>
                              <p:cond delay="1500"/>
                            </p:stCondLst>
                            <p:childTnLst>
                              <p:par>
                                <p:cTn id="14" presetID="21"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4)">
                                      <p:cBhvr>
                                        <p:cTn id="16" dur="500"/>
                                        <p:tgtEl>
                                          <p:spTgt spid="3">
                                            <p:txEl>
                                              <p:pRg st="0" end="0"/>
                                            </p:txEl>
                                          </p:spTgt>
                                        </p:tgtEl>
                                      </p:cBhvr>
                                    </p:animEffect>
                                  </p:childTnLst>
                                </p:cTn>
                              </p:par>
                            </p:childTnLst>
                          </p:cTn>
                        </p:par>
                        <p:par>
                          <p:cTn id="17" fill="hold">
                            <p:stCondLst>
                              <p:cond delay="2000"/>
                            </p:stCondLst>
                            <p:childTnLst>
                              <p:par>
                                <p:cTn id="18" presetID="21" presetClass="entr" presetSubtype="4"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4)">
                                      <p:cBhvr>
                                        <p:cTn id="20" dur="500"/>
                                        <p:tgtEl>
                                          <p:spTgt spid="3">
                                            <p:txEl>
                                              <p:pRg st="3" end="3"/>
                                            </p:txEl>
                                          </p:spTgt>
                                        </p:tgtEl>
                                      </p:cBhvr>
                                    </p:animEffect>
                                  </p:childTnLst>
                                </p:cTn>
                              </p:par>
                            </p:childTnLst>
                          </p:cTn>
                        </p:par>
                        <p:par>
                          <p:cTn id="21" fill="hold">
                            <p:stCondLst>
                              <p:cond delay="2500"/>
                            </p:stCondLst>
                            <p:childTnLst>
                              <p:par>
                                <p:cTn id="22" presetID="21" presetClass="entr" presetSubtype="4"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heel(4)">
                                      <p:cBhvr>
                                        <p:cTn id="24" dur="500"/>
                                        <p:tgtEl>
                                          <p:spTgt spid="3">
                                            <p:txEl>
                                              <p:pRg st="7" end="7"/>
                                            </p:txEl>
                                          </p:spTgt>
                                        </p:tgtEl>
                                      </p:cBhvr>
                                    </p:animEffect>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000109"/>
            <a:ext cx="8229600" cy="4500594"/>
          </a:xfrm>
        </p:spPr>
        <p:txBody>
          <a:bodyPr>
            <a:normAutofit/>
          </a:bodyPr>
          <a:lstStyle/>
          <a:p>
            <a:pPr>
              <a:buNone/>
            </a:pPr>
            <a:r>
              <a:rPr lang="ru-RU" sz="2800" dirty="0" smtClean="0">
                <a:solidFill>
                  <a:schemeClr val="bg1"/>
                </a:solidFill>
              </a:rPr>
              <a:t>окунь                                                    волк</a:t>
            </a:r>
            <a:endParaRPr lang="ru-RU" sz="2800" dirty="0" smtClean="0">
              <a:solidFill>
                <a:schemeClr val="bg1"/>
              </a:solidFill>
            </a:endParaRPr>
          </a:p>
          <a:p>
            <a:pPr>
              <a:buNone/>
            </a:pPr>
            <a:endParaRPr lang="ru-RU" sz="2800" dirty="0">
              <a:solidFill>
                <a:schemeClr val="bg1"/>
              </a:solidFill>
            </a:endParaRPr>
          </a:p>
          <a:p>
            <a:pPr>
              <a:buNone/>
            </a:pPr>
            <a:endParaRPr lang="ru-RU" sz="2800" dirty="0" smtClean="0">
              <a:solidFill>
                <a:schemeClr val="bg1"/>
              </a:solidFill>
            </a:endParaRPr>
          </a:p>
          <a:p>
            <a:pPr>
              <a:buNone/>
            </a:pPr>
            <a:endParaRPr lang="ru-RU" sz="2800" dirty="0">
              <a:solidFill>
                <a:schemeClr val="bg1"/>
              </a:solidFill>
            </a:endParaRPr>
          </a:p>
          <a:p>
            <a:pPr>
              <a:buNone/>
            </a:pPr>
            <a:endParaRPr lang="ru-RU" sz="2800" dirty="0" smtClean="0">
              <a:solidFill>
                <a:schemeClr val="bg1"/>
              </a:solidFill>
            </a:endParaRPr>
          </a:p>
          <a:p>
            <a:pPr>
              <a:buNone/>
            </a:pPr>
            <a:r>
              <a:rPr lang="ru-RU" sz="2800" dirty="0" smtClean="0">
                <a:solidFill>
                  <a:schemeClr val="bg1"/>
                </a:solidFill>
              </a:rPr>
              <a:t>                                </a:t>
            </a:r>
          </a:p>
          <a:p>
            <a:pPr>
              <a:buNone/>
            </a:pPr>
            <a:r>
              <a:rPr lang="ru-RU" sz="2800" dirty="0">
                <a:solidFill>
                  <a:schemeClr val="bg1"/>
                </a:solidFill>
              </a:rPr>
              <a:t> </a:t>
            </a:r>
            <a:r>
              <a:rPr lang="ru-RU" sz="2800" dirty="0" smtClean="0">
                <a:solidFill>
                  <a:schemeClr val="bg1"/>
                </a:solidFill>
              </a:rPr>
              <a:t>       </a:t>
            </a:r>
            <a:r>
              <a:rPr lang="ru-RU" sz="2800" dirty="0" smtClean="0">
                <a:solidFill>
                  <a:schemeClr val="bg1"/>
                </a:solidFill>
              </a:rPr>
              <a:t>                   </a:t>
            </a:r>
            <a:endParaRPr lang="ru-RU" sz="2800" dirty="0" smtClean="0">
              <a:solidFill>
                <a:schemeClr val="bg1"/>
              </a:solidFill>
            </a:endParaRPr>
          </a:p>
          <a:p>
            <a:pPr>
              <a:buNone/>
            </a:pPr>
            <a:endParaRPr lang="ru-RU" sz="2800" dirty="0">
              <a:solidFill>
                <a:schemeClr val="bg1"/>
              </a:solidFill>
            </a:endParaRPr>
          </a:p>
          <a:p>
            <a:pPr>
              <a:buNone/>
            </a:pPr>
            <a:endParaRPr lang="ru-RU" sz="2800" dirty="0">
              <a:solidFill>
                <a:schemeClr val="bg1"/>
              </a:solidFill>
            </a:endParaRPr>
          </a:p>
        </p:txBody>
      </p:sp>
      <p:sp>
        <p:nvSpPr>
          <p:cNvPr id="2" name="Заголовок 1"/>
          <p:cNvSpPr>
            <a:spLocks noGrp="1"/>
          </p:cNvSpPr>
          <p:nvPr>
            <p:ph type="title"/>
          </p:nvPr>
        </p:nvSpPr>
        <p:spPr>
          <a:xfrm>
            <a:off x="457200" y="152400"/>
            <a:ext cx="8229600" cy="847708"/>
          </a:xfrm>
        </p:spPr>
        <p:txBody>
          <a:bodyPr>
            <a:normAutofit/>
          </a:bodyPr>
          <a:lstStyle/>
          <a:p>
            <a:r>
              <a:rPr lang="ru-RU" sz="3000" dirty="0" smtClean="0">
                <a:solidFill>
                  <a:schemeClr val="bg1"/>
                </a:solidFill>
              </a:rPr>
              <a:t>А также</a:t>
            </a:r>
            <a:endParaRPr lang="ru-RU" sz="3000" dirty="0">
              <a:solidFill>
                <a:schemeClr val="bg1"/>
              </a:solidFill>
            </a:endParaRPr>
          </a:p>
        </p:txBody>
      </p:sp>
      <p:pic>
        <p:nvPicPr>
          <p:cNvPr id="4" name="Рисунок 3" descr="okun.jpg"/>
          <p:cNvPicPr>
            <a:picLocks noChangeAspect="1"/>
          </p:cNvPicPr>
          <p:nvPr/>
        </p:nvPicPr>
        <p:blipFill>
          <a:blip r:embed="rId2" cstate="print"/>
          <a:stretch>
            <a:fillRect/>
          </a:stretch>
        </p:blipFill>
        <p:spPr>
          <a:xfrm>
            <a:off x="357158" y="1428736"/>
            <a:ext cx="2643206" cy="2154213"/>
          </a:xfrm>
          <a:prstGeom prst="rect">
            <a:avLst/>
          </a:prstGeom>
        </p:spPr>
      </p:pic>
      <p:pic>
        <p:nvPicPr>
          <p:cNvPr id="5" name="Рисунок 4" descr="6c96bd4b3a007063f8181b7dab3cfb04.jpg"/>
          <p:cNvPicPr>
            <a:picLocks noChangeAspect="1"/>
          </p:cNvPicPr>
          <p:nvPr/>
        </p:nvPicPr>
        <p:blipFill>
          <a:blip r:embed="rId3" cstate="print"/>
          <a:stretch>
            <a:fillRect/>
          </a:stretch>
        </p:blipFill>
        <p:spPr>
          <a:xfrm>
            <a:off x="5143504" y="1500174"/>
            <a:ext cx="2410987" cy="2000264"/>
          </a:xfrm>
          <a:prstGeom prst="rect">
            <a:avLst/>
          </a:prstGeom>
        </p:spPr>
      </p:pic>
      <p:pic>
        <p:nvPicPr>
          <p:cNvPr id="6" name="Рисунок 5" descr="скачанные файлы (2).jpg"/>
          <p:cNvPicPr>
            <a:picLocks noChangeAspect="1"/>
          </p:cNvPicPr>
          <p:nvPr/>
        </p:nvPicPr>
        <p:blipFill>
          <a:blip r:embed="rId4"/>
          <a:stretch>
            <a:fillRect/>
          </a:stretch>
        </p:blipFill>
        <p:spPr>
          <a:xfrm>
            <a:off x="285720" y="4000504"/>
            <a:ext cx="2857520" cy="2143140"/>
          </a:xfrm>
          <a:prstGeom prst="rect">
            <a:avLst/>
          </a:prstGeom>
        </p:spPr>
      </p:pic>
      <p:sp>
        <p:nvSpPr>
          <p:cNvPr id="8" name="Прямоугольник 7"/>
          <p:cNvSpPr/>
          <p:nvPr/>
        </p:nvSpPr>
        <p:spPr>
          <a:xfrm>
            <a:off x="3357554" y="5072074"/>
            <a:ext cx="1304075" cy="523220"/>
          </a:xfrm>
          <a:prstGeom prst="rect">
            <a:avLst/>
          </a:prstGeom>
        </p:spPr>
        <p:txBody>
          <a:bodyPr wrap="none">
            <a:spAutoFit/>
          </a:bodyPr>
          <a:lstStyle/>
          <a:p>
            <a:r>
              <a:rPr lang="ru-RU" sz="2800" dirty="0" smtClean="0">
                <a:solidFill>
                  <a:prstClr val="black"/>
                </a:solidFill>
              </a:rPr>
              <a:t>токарь</a:t>
            </a:r>
            <a:endParaRPr lang="ru-RU" dirty="0"/>
          </a:p>
        </p:txBody>
      </p:sp>
      <p:sp>
        <p:nvSpPr>
          <p:cNvPr id="9" name="Прямоугольник 8"/>
          <p:cNvSpPr/>
          <p:nvPr/>
        </p:nvSpPr>
        <p:spPr>
          <a:xfrm>
            <a:off x="4643438" y="4429132"/>
            <a:ext cx="1431802" cy="523220"/>
          </a:xfrm>
          <a:prstGeom prst="rect">
            <a:avLst/>
          </a:prstGeom>
        </p:spPr>
        <p:txBody>
          <a:bodyPr wrap="square">
            <a:spAutoFit/>
          </a:bodyPr>
          <a:lstStyle/>
          <a:p>
            <a:pPr marL="274320" lvl="0" indent="-274320">
              <a:spcBef>
                <a:spcPts val="600"/>
              </a:spcBef>
              <a:buClr>
                <a:srgbClr val="F3A447"/>
              </a:buClr>
              <a:buSzPct val="85000"/>
            </a:pPr>
            <a:r>
              <a:rPr lang="ru-RU" sz="2800" dirty="0" smtClean="0">
                <a:solidFill>
                  <a:prstClr val="black"/>
                </a:solidFill>
              </a:rPr>
              <a:t>юноша</a:t>
            </a:r>
            <a:endParaRPr lang="ru-RU" sz="2800" dirty="0" smtClean="0">
              <a:solidFill>
                <a:prstClr val="black"/>
              </a:solidFill>
            </a:endParaRPr>
          </a:p>
        </p:txBody>
      </p:sp>
      <p:pic>
        <p:nvPicPr>
          <p:cNvPr id="10" name="Рисунок 9" descr="83893157_6_thumb.jpg"/>
          <p:cNvPicPr>
            <a:picLocks noChangeAspect="1"/>
          </p:cNvPicPr>
          <p:nvPr/>
        </p:nvPicPr>
        <p:blipFill>
          <a:blip r:embed="rId5"/>
          <a:stretch>
            <a:fillRect/>
          </a:stretch>
        </p:blipFill>
        <p:spPr>
          <a:xfrm>
            <a:off x="6143636" y="3930182"/>
            <a:ext cx="2143140" cy="2380128"/>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ppt_x</p:attrName>
                                        </p:attrNameLst>
                                      </p:cBhvr>
                                      <p:tavLst>
                                        <p:tav tm="0">
                                          <p:val>
                                            <p:strVal val="#ppt_x-.2"/>
                                          </p:val>
                                        </p:tav>
                                        <p:tav tm="100000">
                                          <p:val>
                                            <p:strVal val="#ppt_x"/>
                                          </p:val>
                                        </p:tav>
                                      </p:tavLst>
                                    </p:anim>
                                    <p:anim calcmode="lin" valueType="num">
                                      <p:cBhvr>
                                        <p:cTn id="31"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2" dur="2000"/>
                                        <p:tgtEl>
                                          <p:spTgt spid="5"/>
                                        </p:tgtEl>
                                      </p:cBhvr>
                                    </p:animEffect>
                                  </p:childTnLst>
                                </p:cTn>
                              </p:par>
                            </p:childTnLst>
                          </p:cTn>
                        </p:par>
                        <p:par>
                          <p:cTn id="33" fill="hold">
                            <p:stCondLst>
                              <p:cond delay="50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29"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ppt_x</p:attrName>
                                        </p:attrNameLst>
                                      </p:cBhvr>
                                      <p:tavLst>
                                        <p:tav tm="0">
                                          <p:val>
                                            <p:strVal val="#ppt_x-.2"/>
                                          </p:val>
                                        </p:tav>
                                        <p:tav tm="100000">
                                          <p:val>
                                            <p:strVal val="#ppt_x"/>
                                          </p:val>
                                        </p:tav>
                                      </p:tavLst>
                                    </p:anim>
                                    <p:anim calcmode="lin" valueType="num">
                                      <p:cBhvr>
                                        <p:cTn id="4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3" dur="1000"/>
                                        <p:tgtEl>
                                          <p:spTgt spid="6"/>
                                        </p:tgtEl>
                                      </p:cBhvr>
                                    </p:animEffect>
                                  </p:childTnLst>
                                </p:cTn>
                              </p:par>
                            </p:childTnLst>
                          </p:cTn>
                        </p:par>
                        <p:par>
                          <p:cTn id="44" fill="hold">
                            <p:stCondLst>
                              <p:cond delay="65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3079751" cy="2714620"/>
          </a:xfrm>
        </p:spPr>
        <p:txBody>
          <a:bodyPr>
            <a:normAutofit/>
          </a:bodyPr>
          <a:lstStyle/>
          <a:p>
            <a:r>
              <a:rPr lang="ru-RU" sz="2800" b="0" dirty="0"/>
              <a:t>Существительные, </a:t>
            </a:r>
            <a:r>
              <a:rPr lang="ru-RU" sz="2800" b="0" dirty="0" smtClean="0"/>
              <a:t>               которые </a:t>
            </a:r>
            <a:r>
              <a:rPr lang="ru-RU" sz="2800" b="0" dirty="0"/>
              <a:t>называют неживые предметы, относятся к </a:t>
            </a:r>
            <a:r>
              <a:rPr lang="ru-RU" sz="2800" b="0" i="1" dirty="0"/>
              <a:t>неодушевлённым</a:t>
            </a:r>
            <a:r>
              <a:rPr lang="ru-RU" sz="2800" b="0" dirty="0"/>
              <a:t>:</a:t>
            </a:r>
          </a:p>
        </p:txBody>
      </p:sp>
      <p:pic>
        <p:nvPicPr>
          <p:cNvPr id="5" name="Содержимое 4" descr="015.jpg"/>
          <p:cNvPicPr>
            <a:picLocks noGrp="1" noChangeAspect="1"/>
          </p:cNvPicPr>
          <p:nvPr>
            <p:ph idx="1"/>
          </p:nvPr>
        </p:nvPicPr>
        <p:blipFill>
          <a:blip r:embed="rId2"/>
          <a:stretch>
            <a:fillRect/>
          </a:stretch>
        </p:blipFill>
        <p:spPr>
          <a:xfrm>
            <a:off x="285720" y="3714752"/>
            <a:ext cx="2786050" cy="2550919"/>
          </a:xfrm>
        </p:spPr>
      </p:pic>
      <p:sp>
        <p:nvSpPr>
          <p:cNvPr id="4" name="Текст 3"/>
          <p:cNvSpPr>
            <a:spLocks noGrp="1"/>
          </p:cNvSpPr>
          <p:nvPr>
            <p:ph type="body" sz="half" idx="2"/>
          </p:nvPr>
        </p:nvSpPr>
        <p:spPr>
          <a:xfrm>
            <a:off x="457201" y="2714621"/>
            <a:ext cx="2971792" cy="3214710"/>
          </a:xfrm>
        </p:spPr>
        <p:txBody>
          <a:bodyPr>
            <a:normAutofit/>
          </a:bodyPr>
          <a:lstStyle/>
          <a:p>
            <a:endParaRPr lang="ru-RU" sz="2000" dirty="0" smtClean="0"/>
          </a:p>
          <a:p>
            <a:pPr algn="ctr"/>
            <a:r>
              <a:rPr lang="ru-RU" sz="2000" dirty="0" smtClean="0"/>
              <a:t>озеро</a:t>
            </a:r>
            <a:endParaRPr lang="ru-RU" sz="2000" dirty="0" smtClean="0"/>
          </a:p>
          <a:p>
            <a:endParaRPr lang="ru-RU" dirty="0"/>
          </a:p>
        </p:txBody>
      </p:sp>
      <p:sp>
        <p:nvSpPr>
          <p:cNvPr id="6" name="Прямоугольник 5"/>
          <p:cNvSpPr/>
          <p:nvPr/>
        </p:nvSpPr>
        <p:spPr>
          <a:xfrm>
            <a:off x="3571869" y="0"/>
            <a:ext cx="5286412" cy="8402300"/>
          </a:xfrm>
          <a:prstGeom prst="rect">
            <a:avLst/>
          </a:prstGeom>
        </p:spPr>
        <p:txBody>
          <a:bodyPr wrap="square">
            <a:spAutoFit/>
          </a:bodyPr>
          <a:lstStyle/>
          <a:p>
            <a:r>
              <a:rPr lang="ru-RU" sz="2000" dirty="0" smtClean="0">
                <a:solidFill>
                  <a:prstClr val="black"/>
                </a:solidFill>
              </a:rPr>
              <a:t>камень</a:t>
            </a:r>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r>
              <a:rPr lang="ru-RU" sz="2000" dirty="0" smtClean="0">
                <a:solidFill>
                  <a:prstClr val="black"/>
                </a:solidFill>
              </a:rPr>
              <a:t>         </a:t>
            </a:r>
            <a:r>
              <a:rPr lang="ru-RU" sz="2000" dirty="0" smtClean="0">
                <a:solidFill>
                  <a:prstClr val="black"/>
                </a:solidFill>
              </a:rPr>
              <a:t>картофель</a:t>
            </a:r>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r>
              <a:rPr lang="ru-RU" sz="2000" dirty="0" smtClean="0">
                <a:solidFill>
                  <a:prstClr val="black"/>
                </a:solidFill>
              </a:rPr>
              <a:t>                           </a:t>
            </a:r>
          </a:p>
          <a:p>
            <a:endParaRPr lang="ru-RU" sz="2000" dirty="0">
              <a:solidFill>
                <a:prstClr val="black"/>
              </a:solidFill>
            </a:endParaRPr>
          </a:p>
          <a:p>
            <a:r>
              <a:rPr lang="ru-RU" sz="2000" dirty="0" smtClean="0">
                <a:solidFill>
                  <a:prstClr val="black"/>
                </a:solidFill>
              </a:rPr>
              <a:t>                                         </a:t>
            </a:r>
          </a:p>
          <a:p>
            <a:r>
              <a:rPr lang="ru-RU" sz="2000" dirty="0" smtClean="0">
                <a:solidFill>
                  <a:prstClr val="black"/>
                </a:solidFill>
              </a:rPr>
              <a:t>клён     </a:t>
            </a:r>
            <a:endParaRPr lang="ru-RU" sz="2000" dirty="0">
              <a:solidFill>
                <a:prstClr val="black"/>
              </a:solidFill>
            </a:endParaRPr>
          </a:p>
          <a:p>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endParaRPr lang="ru-RU" sz="2000" dirty="0">
              <a:solidFill>
                <a:prstClr val="black"/>
              </a:solidFill>
            </a:endParaRPr>
          </a:p>
          <a:p>
            <a:endParaRPr lang="ru-RU" sz="2000" dirty="0" smtClean="0">
              <a:solidFill>
                <a:prstClr val="black"/>
              </a:solidFill>
            </a:endParaRPr>
          </a:p>
          <a:p>
            <a:r>
              <a:rPr lang="ru-RU" sz="2000" dirty="0" smtClean="0">
                <a:solidFill>
                  <a:prstClr val="black"/>
                </a:solidFill>
              </a:rPr>
              <a:t>  </a:t>
            </a:r>
            <a:endParaRPr lang="ru-RU" dirty="0"/>
          </a:p>
        </p:txBody>
      </p:sp>
      <p:pic>
        <p:nvPicPr>
          <p:cNvPr id="7" name="Рисунок 6" descr="Камень1.jpg"/>
          <p:cNvPicPr>
            <a:picLocks noChangeAspect="1"/>
          </p:cNvPicPr>
          <p:nvPr/>
        </p:nvPicPr>
        <p:blipFill>
          <a:blip r:embed="rId3"/>
          <a:stretch>
            <a:fillRect/>
          </a:stretch>
        </p:blipFill>
        <p:spPr>
          <a:xfrm>
            <a:off x="5601236" y="214290"/>
            <a:ext cx="2328350" cy="1571636"/>
          </a:xfrm>
          <a:prstGeom prst="rect">
            <a:avLst/>
          </a:prstGeom>
        </p:spPr>
      </p:pic>
      <p:pic>
        <p:nvPicPr>
          <p:cNvPr id="8" name="Рисунок 7" descr="скачанные файлы (3).jpg"/>
          <p:cNvPicPr>
            <a:picLocks noChangeAspect="1"/>
          </p:cNvPicPr>
          <p:nvPr/>
        </p:nvPicPr>
        <p:blipFill>
          <a:blip r:embed="rId4"/>
          <a:stretch>
            <a:fillRect/>
          </a:stretch>
        </p:blipFill>
        <p:spPr>
          <a:xfrm>
            <a:off x="3357554" y="2571744"/>
            <a:ext cx="2990852" cy="1685925"/>
          </a:xfrm>
          <a:prstGeom prst="rect">
            <a:avLst/>
          </a:prstGeom>
        </p:spPr>
      </p:pic>
      <p:pic>
        <p:nvPicPr>
          <p:cNvPr id="10" name="Рисунок 9" descr="скачанные файлы (4).jpg"/>
          <p:cNvPicPr>
            <a:picLocks noChangeAspect="1"/>
          </p:cNvPicPr>
          <p:nvPr/>
        </p:nvPicPr>
        <p:blipFill>
          <a:blip r:embed="rId5"/>
          <a:stretch>
            <a:fillRect/>
          </a:stretch>
        </p:blipFill>
        <p:spPr>
          <a:xfrm>
            <a:off x="4357686" y="4714884"/>
            <a:ext cx="2806509" cy="1928802"/>
          </a:xfrm>
          <a:prstGeom prst="rect">
            <a:avLst/>
          </a:prstGeom>
        </p:spPr>
      </p:pic>
      <p:sp>
        <p:nvSpPr>
          <p:cNvPr id="11" name="Прямоугольник 10"/>
          <p:cNvSpPr/>
          <p:nvPr/>
        </p:nvSpPr>
        <p:spPr>
          <a:xfrm>
            <a:off x="7286645" y="2403446"/>
            <a:ext cx="1214446" cy="400110"/>
          </a:xfrm>
          <a:prstGeom prst="rect">
            <a:avLst/>
          </a:prstGeom>
        </p:spPr>
        <p:txBody>
          <a:bodyPr wrap="square">
            <a:spAutoFit/>
          </a:bodyPr>
          <a:lstStyle/>
          <a:p>
            <a:r>
              <a:rPr lang="ru-RU" sz="2000" dirty="0">
                <a:solidFill>
                  <a:prstClr val="black"/>
                </a:solidFill>
              </a:rPr>
              <a:t> </a:t>
            </a:r>
            <a:r>
              <a:rPr lang="ru-RU" sz="2000" dirty="0" smtClean="0">
                <a:solidFill>
                  <a:prstClr val="black"/>
                </a:solidFill>
              </a:rPr>
              <a:t>кактус</a:t>
            </a:r>
            <a:endParaRPr lang="ru-RU" dirty="0"/>
          </a:p>
        </p:txBody>
      </p:sp>
      <p:pic>
        <p:nvPicPr>
          <p:cNvPr id="12" name="Рисунок 11" descr="images (7).jpg"/>
          <p:cNvPicPr>
            <a:picLocks noChangeAspect="1"/>
          </p:cNvPicPr>
          <p:nvPr/>
        </p:nvPicPr>
        <p:blipFill>
          <a:blip r:embed="rId6"/>
          <a:stretch>
            <a:fillRect/>
          </a:stretch>
        </p:blipFill>
        <p:spPr>
          <a:xfrm>
            <a:off x="7143768" y="2857496"/>
            <a:ext cx="1714512" cy="1714512"/>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3"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
                                        <p:tgtEl>
                                          <p:spTgt spid="4">
                                            <p:txEl>
                                              <p:pRg st="1" end="1"/>
                                            </p:txEl>
                                          </p:spTgt>
                                        </p:tgtEl>
                                      </p:cBhvr>
                                    </p:animEffect>
                                    <p:anim calcmode="lin" valueType="num">
                                      <p:cBhvr>
                                        <p:cTn id="15"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par>
                          <p:cTn id="26" fill="hold">
                            <p:stCondLst>
                              <p:cond delay="2000"/>
                            </p:stCondLst>
                            <p:childTnLst>
                              <p:par>
                                <p:cTn id="27" presetID="3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800" decel="100000"/>
                                        <p:tgtEl>
                                          <p:spTgt spid="6"/>
                                        </p:tgtEl>
                                      </p:cBhvr>
                                    </p:animEffect>
                                    <p:anim calcmode="lin" valueType="num">
                                      <p:cBhvr>
                                        <p:cTn id="30" dur="800" decel="100000" fill="hold"/>
                                        <p:tgtEl>
                                          <p:spTgt spid="6"/>
                                        </p:tgtEl>
                                        <p:attrNameLst>
                                          <p:attrName>style.rotation</p:attrName>
                                        </p:attrNameLst>
                                      </p:cBhvr>
                                      <p:tavLst>
                                        <p:tav tm="0">
                                          <p:val>
                                            <p:fltVal val="-90"/>
                                          </p:val>
                                        </p:tav>
                                        <p:tav tm="100000">
                                          <p:val>
                                            <p:fltVal val="0"/>
                                          </p:val>
                                        </p:tav>
                                      </p:tavLst>
                                    </p:anim>
                                    <p:anim calcmode="lin" valueType="num">
                                      <p:cBhvr>
                                        <p:cTn id="31" dur="800" decel="100000" fill="hold"/>
                                        <p:tgtEl>
                                          <p:spTgt spid="6"/>
                                        </p:tgtEl>
                                        <p:attrNameLst>
                                          <p:attrName>ppt_x</p:attrName>
                                        </p:attrNameLst>
                                      </p:cBhvr>
                                      <p:tavLst>
                                        <p:tav tm="0">
                                          <p:val>
                                            <p:strVal val="#ppt_x+0.4"/>
                                          </p:val>
                                        </p:tav>
                                        <p:tav tm="100000">
                                          <p:val>
                                            <p:strVal val="#ppt_x-0.05"/>
                                          </p:val>
                                        </p:tav>
                                      </p:tavLst>
                                    </p:anim>
                                    <p:anim calcmode="lin" valueType="num">
                                      <p:cBhvr>
                                        <p:cTn id="32" dur="800" decel="100000" fill="hold"/>
                                        <p:tgtEl>
                                          <p:spTgt spid="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5" presetID="43"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
                                        <p:tgtEl>
                                          <p:spTgt spid="11"/>
                                        </p:tgtEl>
                                      </p:cBhvr>
                                    </p:animEffect>
                                    <p:anim calcmode="lin" valueType="num">
                                      <p:cBhvr>
                                        <p:cTn id="38" dur="400" fill="hold"/>
                                        <p:tgtEl>
                                          <p:spTgt spid="11"/>
                                        </p:tgtEl>
                                        <p:attrNameLst>
                                          <p:attrName>ppt_x</p:attrName>
                                        </p:attrNameLst>
                                      </p:cBhvr>
                                      <p:tavLst>
                                        <p:tav tm="0">
                                          <p:val>
                                            <p:strVal val="#ppt_x"/>
                                          </p:val>
                                        </p:tav>
                                        <p:tav tm="100000">
                                          <p:val>
                                            <p:strVal val="#ppt_x"/>
                                          </p:val>
                                        </p:tav>
                                      </p:tavLst>
                                    </p:anim>
                                    <p:anim calcmode="lin" valueType="num">
                                      <p:cBhvr>
                                        <p:cTn id="39" dur="400" fill="hold"/>
                                        <p:tgtEl>
                                          <p:spTgt spid="11"/>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2" fill="hold">
                            <p:stCondLst>
                              <p:cond delay="3000"/>
                            </p:stCondLst>
                            <p:childTnLst>
                              <p:par>
                                <p:cTn id="43" presetID="3" presetClass="entr" presetSubtype="1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3" presetClass="entr" presetSubtype="1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linds(horizontal)">
                                      <p:cBhvr>
                                        <p:cTn id="55" dur="1000"/>
                                        <p:tgtEl>
                                          <p:spTgt spid="8"/>
                                        </p:tgtEl>
                                      </p:cBhvr>
                                    </p:animEffect>
                                  </p:childTnLst>
                                </p:cTn>
                              </p:par>
                            </p:childTnLst>
                          </p:cTn>
                        </p:par>
                        <p:par>
                          <p:cTn id="56" fill="hold">
                            <p:stCondLst>
                              <p:cond delay="5500"/>
                            </p:stCondLst>
                            <p:childTnLst>
                              <p:par>
                                <p:cTn id="57" presetID="3" presetClass="entr" presetSubtype="1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linds(horizontal)">
                                      <p:cBhvr>
                                        <p:cTn id="5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2214578"/>
          </a:xfrm>
        </p:spPr>
        <p:txBody>
          <a:bodyPr>
            <a:normAutofit/>
          </a:bodyPr>
          <a:lstStyle/>
          <a:p>
            <a:pPr algn="ctr"/>
            <a:r>
              <a:rPr lang="ru-RU" sz="2200" dirty="0">
                <a:solidFill>
                  <a:schemeClr val="tx1"/>
                </a:solidFill>
              </a:rPr>
              <a:t>Однако понятия в природе (живое – неживое) и в русском языке (одушевлённое и неодушевлённое) не всегда совпадают. </a:t>
            </a:r>
            <a:br>
              <a:rPr lang="ru-RU" sz="2200" dirty="0">
                <a:solidFill>
                  <a:schemeClr val="tx1"/>
                </a:solidFill>
              </a:rPr>
            </a:br>
            <a:r>
              <a:rPr lang="ru-RU" sz="2200" dirty="0">
                <a:solidFill>
                  <a:schemeClr val="tx1"/>
                </a:solidFill>
              </a:rPr>
              <a:t>Сравним: слово </a:t>
            </a:r>
            <a:r>
              <a:rPr lang="ru-RU" sz="2200" i="1" dirty="0">
                <a:solidFill>
                  <a:schemeClr val="tx1"/>
                </a:solidFill>
              </a:rPr>
              <a:t>матрёшка</a:t>
            </a:r>
            <a:r>
              <a:rPr lang="ru-RU" sz="2200" dirty="0">
                <a:solidFill>
                  <a:schemeClr val="tx1"/>
                </a:solidFill>
              </a:rPr>
              <a:t> в природе обозначает неживой предмет, а в русском языке относится к одушевлённым существительным.</a:t>
            </a:r>
            <a:r>
              <a:rPr lang="ru-RU" sz="2000" dirty="0"/>
              <a:t/>
            </a:r>
            <a:br>
              <a:rPr lang="ru-RU" sz="2000" dirty="0"/>
            </a:br>
            <a:endParaRPr lang="ru-RU" sz="2000" dirty="0"/>
          </a:p>
        </p:txBody>
      </p:sp>
      <p:pic>
        <p:nvPicPr>
          <p:cNvPr id="4" name="Содержимое 3" descr="скачанные файлы (5).jpg"/>
          <p:cNvPicPr>
            <a:picLocks noGrp="1" noChangeAspect="1"/>
          </p:cNvPicPr>
          <p:nvPr>
            <p:ph idx="1"/>
          </p:nvPr>
        </p:nvPicPr>
        <p:blipFill>
          <a:blip r:embed="rId2"/>
          <a:stretch>
            <a:fillRect/>
          </a:stretch>
        </p:blipFill>
        <p:spPr>
          <a:xfrm>
            <a:off x="2285984" y="2928934"/>
            <a:ext cx="4429156" cy="3714776"/>
          </a:xfr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000108"/>
            <a:ext cx="7572428" cy="5072098"/>
          </a:xfrm>
        </p:spPr>
        <p:txBody>
          <a:bodyPr>
            <a:normAutofit fontScale="90000"/>
          </a:bodyPr>
          <a:lstStyle/>
          <a:p>
            <a:r>
              <a:rPr lang="ru-RU" sz="3600" dirty="0" smtClean="0"/>
              <a:t>Определить, к какой категории (одушевлённое или неодушевлённое?) следует отнести данное существительное, можно </a:t>
            </a:r>
            <a:r>
              <a:rPr lang="ru-RU" sz="3600" b="1" dirty="0" smtClean="0"/>
              <a:t>по грамматическому признаку</a:t>
            </a:r>
            <a:r>
              <a:rPr lang="ru-RU" sz="3600" dirty="0" smtClean="0"/>
              <a:t>. Таким грамматическим признаком является совпадение/несовпадение во множественном числе форм именительного и винительного падежей или родительного и винительного падежей. </a:t>
            </a:r>
            <a:r>
              <a:rPr lang="ru-RU" sz="4000" dirty="0" smtClean="0"/>
              <a:t/>
            </a:r>
            <a:br>
              <a:rPr lang="ru-RU" sz="4000" dirty="0" smtClean="0"/>
            </a:br>
            <a:endParaRPr lang="ru-RU" sz="40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3286124"/>
            <a:ext cx="7772400" cy="3032380"/>
          </a:xfrm>
        </p:spPr>
        <p:txBody>
          <a:bodyPr/>
          <a:lstStyle/>
          <a:p>
            <a:endParaRPr lang="ru-RU" dirty="0"/>
          </a:p>
        </p:txBody>
      </p:sp>
      <p:sp>
        <p:nvSpPr>
          <p:cNvPr id="3" name="Подзаголовок 2"/>
          <p:cNvSpPr>
            <a:spLocks noGrp="1"/>
          </p:cNvSpPr>
          <p:nvPr>
            <p:ph type="subTitle" idx="1"/>
          </p:nvPr>
        </p:nvSpPr>
        <p:spPr>
          <a:xfrm>
            <a:off x="571472" y="571480"/>
            <a:ext cx="8358246" cy="2000264"/>
          </a:xfrm>
        </p:spPr>
        <p:txBody>
          <a:bodyPr>
            <a:normAutofit/>
          </a:bodyPr>
          <a:lstStyle/>
          <a:p>
            <a:pPr algn="ctr"/>
            <a:r>
              <a:rPr lang="ru-RU" sz="3600" dirty="0" smtClean="0"/>
              <a:t>У неодушевлённых существительных совпадают формы именительного и винительного падежей:</a:t>
            </a:r>
          </a:p>
          <a:p>
            <a:endParaRPr lang="ru-RU" dirty="0"/>
          </a:p>
        </p:txBody>
      </p:sp>
      <p:graphicFrame>
        <p:nvGraphicFramePr>
          <p:cNvPr id="4" name="Таблица 3"/>
          <p:cNvGraphicFramePr>
            <a:graphicFrameLocks noGrp="1"/>
          </p:cNvGraphicFramePr>
          <p:nvPr/>
        </p:nvGraphicFramePr>
        <p:xfrm>
          <a:off x="1500166" y="3714752"/>
          <a:ext cx="6096000" cy="1143008"/>
        </p:xfrm>
        <a:graphic>
          <a:graphicData uri="http://schemas.openxmlformats.org/drawingml/2006/table">
            <a:tbl>
              <a:tblPr firstRow="1" bandRow="1">
                <a:tableStyleId>{69CF1AB2-1976-4502-BF36-3FF5EA218861}</a:tableStyleId>
              </a:tblPr>
              <a:tblGrid>
                <a:gridCol w="2032000"/>
                <a:gridCol w="2032000"/>
                <a:gridCol w="2032000"/>
              </a:tblGrid>
              <a:tr h="508004">
                <a:tc>
                  <a:txBody>
                    <a:bodyPr/>
                    <a:lstStyle/>
                    <a:p>
                      <a:pPr algn="ctr"/>
                      <a:r>
                        <a:rPr lang="ru-RU" sz="2400" dirty="0" smtClean="0"/>
                        <a:t>И.П.</a:t>
                      </a:r>
                      <a:endParaRPr lang="ru-RU" sz="2400" dirty="0"/>
                    </a:p>
                  </a:txBody>
                  <a:tcPr/>
                </a:tc>
                <a:tc>
                  <a:txBody>
                    <a:bodyPr/>
                    <a:lstStyle/>
                    <a:p>
                      <a:pPr algn="ctr"/>
                      <a:r>
                        <a:rPr lang="ru-RU" sz="2400" dirty="0" smtClean="0"/>
                        <a:t>Р.П.</a:t>
                      </a:r>
                      <a:endParaRPr lang="ru-RU" sz="2400" dirty="0"/>
                    </a:p>
                  </a:txBody>
                  <a:tcPr/>
                </a:tc>
                <a:tc>
                  <a:txBody>
                    <a:bodyPr/>
                    <a:lstStyle/>
                    <a:p>
                      <a:pPr algn="ctr"/>
                      <a:r>
                        <a:rPr lang="ru-RU" sz="2400" dirty="0" smtClean="0"/>
                        <a:t>В.П.</a:t>
                      </a:r>
                      <a:endParaRPr lang="ru-RU" sz="2400" dirty="0"/>
                    </a:p>
                  </a:txBody>
                  <a:tcPr/>
                </a:tc>
              </a:tr>
              <a:tr h="635004">
                <a:tc>
                  <a:txBody>
                    <a:bodyPr/>
                    <a:lstStyle/>
                    <a:p>
                      <a:pPr algn="ctr"/>
                      <a:r>
                        <a:rPr lang="ru-RU" sz="2400" dirty="0" smtClean="0"/>
                        <a:t>автобусы</a:t>
                      </a:r>
                      <a:endParaRPr lang="ru-RU" sz="2400" dirty="0"/>
                    </a:p>
                  </a:txBody>
                  <a:tcPr/>
                </a:tc>
                <a:tc>
                  <a:txBody>
                    <a:bodyPr/>
                    <a:lstStyle/>
                    <a:p>
                      <a:pPr algn="ctr"/>
                      <a:r>
                        <a:rPr lang="ru-RU" sz="2400" dirty="0" smtClean="0"/>
                        <a:t>автобусов</a:t>
                      </a:r>
                      <a:endParaRPr lang="ru-RU" sz="2400" dirty="0"/>
                    </a:p>
                  </a:txBody>
                  <a:tcPr/>
                </a:tc>
                <a:tc>
                  <a:txBody>
                    <a:bodyPr/>
                    <a:lstStyle/>
                    <a:p>
                      <a:pPr algn="ctr"/>
                      <a:r>
                        <a:rPr lang="ru-RU" sz="2400" dirty="0" smtClean="0"/>
                        <a:t>автобусы</a:t>
                      </a:r>
                      <a:endParaRPr lang="ru-RU" sz="2400" dirty="0"/>
                    </a:p>
                  </a:txBody>
                  <a:tcPr/>
                </a:tc>
              </a:tr>
            </a:tbl>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214282" y="785794"/>
            <a:ext cx="8643998" cy="2428892"/>
          </a:xfrm>
        </p:spPr>
        <p:txBody>
          <a:bodyPr>
            <a:normAutofit/>
          </a:bodyPr>
          <a:lstStyle/>
          <a:p>
            <a:pPr algn="ctr"/>
            <a:r>
              <a:rPr lang="ru-RU" sz="3600" dirty="0" smtClean="0"/>
              <a:t>А у одушевлённых – </a:t>
            </a:r>
          </a:p>
          <a:p>
            <a:pPr algn="ctr"/>
            <a:r>
              <a:rPr lang="ru-RU" sz="3600" dirty="0" smtClean="0"/>
              <a:t>формы родительного и винительного падежей.</a:t>
            </a:r>
          </a:p>
          <a:p>
            <a:pPr algn="ctr"/>
            <a:endParaRPr lang="ru-RU" dirty="0"/>
          </a:p>
        </p:txBody>
      </p:sp>
      <p:graphicFrame>
        <p:nvGraphicFramePr>
          <p:cNvPr id="4" name="Таблица 3"/>
          <p:cNvGraphicFramePr>
            <a:graphicFrameLocks noGrp="1"/>
          </p:cNvGraphicFramePr>
          <p:nvPr/>
        </p:nvGraphicFramePr>
        <p:xfrm>
          <a:off x="1785918" y="3357562"/>
          <a:ext cx="6096000" cy="914400"/>
        </p:xfrm>
        <a:graphic>
          <a:graphicData uri="http://schemas.openxmlformats.org/drawingml/2006/table">
            <a:tbl>
              <a:tblPr firstRow="1" bandRow="1">
                <a:tableStyleId>{BC89EF96-8CEA-46FF-86C4-4CE0E7609802}</a:tableStyleId>
              </a:tblPr>
              <a:tblGrid>
                <a:gridCol w="2032000"/>
                <a:gridCol w="2032000"/>
                <a:gridCol w="2032000"/>
              </a:tblGrid>
              <a:tr h="370840">
                <a:tc>
                  <a:txBody>
                    <a:bodyPr/>
                    <a:lstStyle/>
                    <a:p>
                      <a:pPr algn="ctr"/>
                      <a:r>
                        <a:rPr lang="ru-RU" sz="2400" dirty="0" smtClean="0"/>
                        <a:t>И.П.</a:t>
                      </a:r>
                      <a:endParaRPr lang="ru-RU" sz="2400" dirty="0"/>
                    </a:p>
                  </a:txBody>
                  <a:tcPr/>
                </a:tc>
                <a:tc>
                  <a:txBody>
                    <a:bodyPr/>
                    <a:lstStyle/>
                    <a:p>
                      <a:pPr algn="ctr"/>
                      <a:r>
                        <a:rPr lang="ru-RU" sz="2400" dirty="0" smtClean="0"/>
                        <a:t>Р.П.</a:t>
                      </a:r>
                      <a:endParaRPr lang="ru-RU" sz="2400" dirty="0"/>
                    </a:p>
                  </a:txBody>
                  <a:tcPr/>
                </a:tc>
                <a:tc>
                  <a:txBody>
                    <a:bodyPr/>
                    <a:lstStyle/>
                    <a:p>
                      <a:pPr algn="ctr"/>
                      <a:r>
                        <a:rPr lang="ru-RU" sz="2400" dirty="0" smtClean="0"/>
                        <a:t>В.П.</a:t>
                      </a:r>
                    </a:p>
                  </a:txBody>
                  <a:tcPr/>
                </a:tc>
              </a:tr>
              <a:tr h="370840">
                <a:tc>
                  <a:txBody>
                    <a:bodyPr/>
                    <a:lstStyle/>
                    <a:p>
                      <a:pPr algn="ctr"/>
                      <a:r>
                        <a:rPr lang="ru-RU" sz="2400" dirty="0" smtClean="0"/>
                        <a:t>экономисты</a:t>
                      </a:r>
                      <a:endParaRPr lang="ru-RU" sz="2400" dirty="0"/>
                    </a:p>
                  </a:txBody>
                  <a:tcPr/>
                </a:tc>
                <a:tc>
                  <a:txBody>
                    <a:bodyPr/>
                    <a:lstStyle/>
                    <a:p>
                      <a:pPr algn="ctr"/>
                      <a:r>
                        <a:rPr lang="ru-RU" sz="2400" dirty="0" smtClean="0"/>
                        <a:t>экономистов</a:t>
                      </a:r>
                      <a:endParaRPr lang="ru-RU" sz="2400" dirty="0"/>
                    </a:p>
                  </a:txBody>
                  <a:tcPr/>
                </a:tc>
                <a:tc>
                  <a:txBody>
                    <a:bodyPr/>
                    <a:lstStyle/>
                    <a:p>
                      <a:pPr algn="ctr"/>
                      <a:r>
                        <a:rPr lang="ru-RU" sz="2400" dirty="0" smtClean="0"/>
                        <a:t>экономистов </a:t>
                      </a:r>
                      <a:endParaRPr lang="ru-RU" sz="2400" dirty="0"/>
                    </a:p>
                  </a:txBody>
                  <a:tcPr/>
                </a:tc>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1" end="1"/>
                                            </p:txEl>
                                          </p:spTgt>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1357298"/>
            <a:ext cx="8143900" cy="2500330"/>
          </a:xfrm>
        </p:spPr>
        <p:txBody>
          <a:bodyPr>
            <a:normAutofit fontScale="90000"/>
          </a:bodyPr>
          <a:lstStyle/>
          <a:p>
            <a:r>
              <a:rPr lang="ru-RU" sz="2900" dirty="0" smtClean="0">
                <a:solidFill>
                  <a:schemeClr val="tx1"/>
                </a:solidFill>
                <a:effectLst/>
                <a:latin typeface="Arial" pitchFamily="34" charset="0"/>
                <a:cs typeface="Arial" pitchFamily="34" charset="0"/>
              </a:rPr>
              <a:t>1 собирательные существительные (</a:t>
            </a:r>
            <a:r>
              <a:rPr lang="ru-RU" sz="2900" i="1" dirty="0" smtClean="0">
                <a:solidFill>
                  <a:schemeClr val="tx1"/>
                </a:solidFill>
                <a:effectLst/>
                <a:latin typeface="Arial" pitchFamily="34" charset="0"/>
                <a:cs typeface="Arial" pitchFamily="34" charset="0"/>
              </a:rPr>
              <a:t>толпа, народ, юношество</a:t>
            </a:r>
            <a:r>
              <a:rPr lang="ru-RU" sz="2900" dirty="0" smtClean="0">
                <a:solidFill>
                  <a:schemeClr val="tx1"/>
                </a:solidFill>
                <a:effectLst/>
                <a:latin typeface="Arial" pitchFamily="34" charset="0"/>
                <a:cs typeface="Arial" pitchFamily="34" charset="0"/>
              </a:rPr>
              <a:t>);</a:t>
            </a:r>
            <a:br>
              <a:rPr lang="ru-RU" sz="2900" dirty="0" smtClean="0">
                <a:solidFill>
                  <a:schemeClr val="tx1"/>
                </a:solidFill>
                <a:effectLst/>
                <a:latin typeface="Arial" pitchFamily="34" charset="0"/>
                <a:cs typeface="Arial" pitchFamily="34" charset="0"/>
              </a:rPr>
            </a:br>
            <a:r>
              <a:rPr lang="ru-RU" sz="2900" dirty="0" smtClean="0">
                <a:solidFill>
                  <a:schemeClr val="tx1"/>
                </a:solidFill>
                <a:effectLst/>
                <a:latin typeface="Arial" pitchFamily="34" charset="0"/>
                <a:cs typeface="Arial" pitchFamily="34" charset="0"/>
              </a:rPr>
              <a:t> 2 названия небесных тел, в которых нет мифологической одушевлённости (</a:t>
            </a:r>
            <a:r>
              <a:rPr lang="ru-RU" sz="2900" i="1" dirty="0" smtClean="0">
                <a:solidFill>
                  <a:schemeClr val="tx1"/>
                </a:solidFill>
                <a:effectLst/>
                <a:latin typeface="Arial" pitchFamily="34" charset="0"/>
                <a:cs typeface="Arial" pitchFamily="34" charset="0"/>
              </a:rPr>
              <a:t>Марс, Нептун (планеты</a:t>
            </a:r>
            <a:r>
              <a:rPr lang="ru-RU" sz="2900" dirty="0" smtClean="0">
                <a:solidFill>
                  <a:schemeClr val="tx1"/>
                </a:solidFill>
                <a:effectLst/>
                <a:latin typeface="Arial" pitchFamily="34" charset="0"/>
                <a:cs typeface="Arial" pitchFamily="34" charset="0"/>
              </a:rPr>
              <a:t>);</a:t>
            </a:r>
            <a:r>
              <a:rPr lang="ru-RU" sz="1800" dirty="0" smtClean="0"/>
              <a:t/>
            </a:r>
            <a:br>
              <a:rPr lang="ru-RU" sz="1800" dirty="0" smtClean="0"/>
            </a:br>
            <a:r>
              <a:rPr lang="ru-RU" sz="2000" dirty="0" smtClean="0"/>
              <a:t/>
            </a:r>
            <a:br>
              <a:rPr lang="ru-RU" sz="2000" dirty="0" smtClean="0"/>
            </a:br>
            <a:r>
              <a:rPr lang="ru-RU" sz="2000" dirty="0" smtClean="0"/>
              <a:t/>
            </a:r>
            <a:br>
              <a:rPr lang="ru-RU" sz="2000" dirty="0" smtClean="0"/>
            </a:br>
            <a:endParaRPr lang="ru-RU" sz="2000" dirty="0"/>
          </a:p>
        </p:txBody>
      </p:sp>
      <p:sp>
        <p:nvSpPr>
          <p:cNvPr id="3" name="Подзаголовок 2"/>
          <p:cNvSpPr>
            <a:spLocks noGrp="1"/>
          </p:cNvSpPr>
          <p:nvPr>
            <p:ph type="subTitle" idx="1"/>
          </p:nvPr>
        </p:nvSpPr>
        <p:spPr>
          <a:xfrm>
            <a:off x="1142976" y="0"/>
            <a:ext cx="7786742" cy="857232"/>
          </a:xfrm>
        </p:spPr>
        <p:txBody>
          <a:bodyPr>
            <a:noAutofit/>
          </a:bodyPr>
          <a:lstStyle/>
          <a:p>
            <a:r>
              <a:rPr lang="ru-RU" sz="2800" dirty="0" smtClean="0"/>
              <a:t>Поэтому в русском </a:t>
            </a:r>
            <a:r>
              <a:rPr lang="ru-RU" sz="2800" dirty="0" smtClean="0"/>
              <a:t>языке </a:t>
            </a:r>
            <a:r>
              <a:rPr lang="ru-RU" sz="2800" dirty="0" smtClean="0"/>
              <a:t>к </a:t>
            </a:r>
            <a:r>
              <a:rPr lang="ru-RU" sz="2800" b="1" u="sng" dirty="0" smtClean="0"/>
              <a:t>неодушевлённым</a:t>
            </a:r>
            <a:r>
              <a:rPr lang="ru-RU" sz="2800" dirty="0" smtClean="0"/>
              <a:t> относятся такие группы существительных, как:</a:t>
            </a:r>
            <a:endParaRPr lang="ru-RU" sz="2800" dirty="0"/>
          </a:p>
        </p:txBody>
      </p:sp>
      <p:pic>
        <p:nvPicPr>
          <p:cNvPr id="4" name="Рисунок 3" descr="скачанные файлы (6).jpg"/>
          <p:cNvPicPr>
            <a:picLocks noChangeAspect="1"/>
          </p:cNvPicPr>
          <p:nvPr/>
        </p:nvPicPr>
        <p:blipFill>
          <a:blip r:embed="rId2"/>
          <a:stretch>
            <a:fillRect/>
          </a:stretch>
        </p:blipFill>
        <p:spPr>
          <a:xfrm>
            <a:off x="1571604" y="4000504"/>
            <a:ext cx="2991548" cy="2714644"/>
          </a:xfrm>
          <a:prstGeom prst="rect">
            <a:avLst/>
          </a:prstGeom>
        </p:spPr>
      </p:pic>
      <p:pic>
        <p:nvPicPr>
          <p:cNvPr id="7" name="Рисунок 6" descr="скачанные файлы (8).jpg"/>
          <p:cNvPicPr>
            <a:picLocks noChangeAspect="1"/>
          </p:cNvPicPr>
          <p:nvPr/>
        </p:nvPicPr>
        <p:blipFill>
          <a:blip r:embed="rId3"/>
          <a:stretch>
            <a:fillRect/>
          </a:stretch>
        </p:blipFill>
        <p:spPr>
          <a:xfrm>
            <a:off x="6215074" y="4143380"/>
            <a:ext cx="2358061" cy="2476502"/>
          </a:xfrm>
          <a:prstGeom prst="rect">
            <a:avLst/>
          </a:prstGeom>
        </p:spPr>
      </p:pic>
      <p:sp>
        <p:nvSpPr>
          <p:cNvPr id="9" name="Прямоугольник 8"/>
          <p:cNvSpPr/>
          <p:nvPr/>
        </p:nvSpPr>
        <p:spPr>
          <a:xfrm>
            <a:off x="2285984" y="3357562"/>
            <a:ext cx="1000595" cy="446276"/>
          </a:xfrm>
          <a:prstGeom prst="rect">
            <a:avLst/>
          </a:prstGeom>
        </p:spPr>
        <p:txBody>
          <a:bodyPr wrap="none">
            <a:spAutoFit/>
          </a:bodyPr>
          <a:lstStyle/>
          <a:p>
            <a:r>
              <a:rPr lang="ru-RU" sz="2300" i="1" dirty="0" smtClean="0">
                <a:solidFill>
                  <a:prstClr val="black"/>
                </a:solidFill>
                <a:latin typeface="Arial" pitchFamily="34" charset="0"/>
                <a:ea typeface="+mj-ea"/>
                <a:cs typeface="Arial" pitchFamily="34" charset="0"/>
              </a:rPr>
              <a:t>народ</a:t>
            </a:r>
            <a:endParaRPr lang="ru-RU" sz="2300" dirty="0"/>
          </a:p>
        </p:txBody>
      </p:sp>
      <p:sp>
        <p:nvSpPr>
          <p:cNvPr id="10" name="Прямоугольник 9"/>
          <p:cNvSpPr/>
          <p:nvPr/>
        </p:nvSpPr>
        <p:spPr>
          <a:xfrm>
            <a:off x="6143636" y="3571876"/>
            <a:ext cx="2209131" cy="446276"/>
          </a:xfrm>
          <a:prstGeom prst="rect">
            <a:avLst/>
          </a:prstGeom>
        </p:spPr>
        <p:txBody>
          <a:bodyPr wrap="none">
            <a:spAutoFit/>
          </a:bodyPr>
          <a:lstStyle/>
          <a:p>
            <a:r>
              <a:rPr lang="ru-RU" sz="2300" i="1" dirty="0" smtClean="0">
                <a:solidFill>
                  <a:prstClr val="black"/>
                </a:solidFill>
                <a:latin typeface="Arial" pitchFamily="34" charset="0"/>
                <a:ea typeface="+mj-ea"/>
                <a:cs typeface="Arial" pitchFamily="34" charset="0"/>
              </a:rPr>
              <a:t>планета Марс</a:t>
            </a:r>
            <a:endParaRPr lang="ru-RU" sz="2300" dirty="0"/>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Эркер">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Техническ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Метро">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Солнцестояние">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378601C765F2DB4D832BA86FE76CDD2C" ma:contentTypeVersion="0" ma:contentTypeDescription="Создание документа." ma:contentTypeScope="" ma:versionID="fdbc2b929c05273eee0c3ce94c5d8174">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883A5A7-52D2-4ACF-8BD3-AFCC43A53BBD}"/>
</file>

<file path=customXml/itemProps2.xml><?xml version="1.0" encoding="utf-8"?>
<ds:datastoreItem xmlns:ds="http://schemas.openxmlformats.org/officeDocument/2006/customXml" ds:itemID="{BFD4DB96-DBD9-4C0B-8A36-18A9CA9DCBD6}"/>
</file>

<file path=customXml/itemProps3.xml><?xml version="1.0" encoding="utf-8"?>
<ds:datastoreItem xmlns:ds="http://schemas.openxmlformats.org/officeDocument/2006/customXml" ds:itemID="{0A6DBBF4-31DF-4B33-9833-CE7A91AD8920}"/>
</file>

<file path=docProps/app.xml><?xml version="1.0" encoding="utf-8"?>
<Properties xmlns="http://schemas.openxmlformats.org/officeDocument/2006/extended-properties" xmlns:vt="http://schemas.openxmlformats.org/officeDocument/2006/docPropsVTypes">
  <TotalTime>199</TotalTime>
  <Words>527</Words>
  <Application>Microsoft Office PowerPoint</Application>
  <PresentationFormat>Экран (4:3)</PresentationFormat>
  <Paragraphs>105</Paragraphs>
  <Slides>19</Slides>
  <Notes>1</Notes>
  <HiddenSlides>0</HiddenSlides>
  <MMClips>0</MMClips>
  <ScaleCrop>false</ScaleCrop>
  <HeadingPairs>
    <vt:vector size="4" baseType="variant">
      <vt:variant>
        <vt:lpstr>Тема</vt:lpstr>
      </vt:variant>
      <vt:variant>
        <vt:i4>10</vt:i4>
      </vt:variant>
      <vt:variant>
        <vt:lpstr>Заголовки слайдов</vt:lpstr>
      </vt:variant>
      <vt:variant>
        <vt:i4>19</vt:i4>
      </vt:variant>
    </vt:vector>
  </HeadingPairs>
  <TitlesOfParts>
    <vt:vector size="29" baseType="lpstr">
      <vt:lpstr>Тема Office</vt:lpstr>
      <vt:lpstr>Бумажная</vt:lpstr>
      <vt:lpstr>Поток</vt:lpstr>
      <vt:lpstr>Техническая</vt:lpstr>
      <vt:lpstr>Метро</vt:lpstr>
      <vt:lpstr>Солнцестояние</vt:lpstr>
      <vt:lpstr>Городская</vt:lpstr>
      <vt:lpstr>Эркер</vt:lpstr>
      <vt:lpstr>Официальная</vt:lpstr>
      <vt:lpstr>1_Эркер</vt:lpstr>
      <vt:lpstr>Имена существительные одушевлённые и неодушевлённые</vt:lpstr>
      <vt:lpstr>Одушевлёнными  </vt:lpstr>
      <vt:lpstr>А также</vt:lpstr>
      <vt:lpstr>Существительные,                которые называют неживые предметы, относятся к неодушевлённым:</vt:lpstr>
      <vt:lpstr>Однако понятия в природе (живое – неживое) и в русском языке (одушевлённое и неодушевлённое) не всегда совпадают.  Сравним: слово матрёшка в природе обозначает неживой предмет, а в русском языке относится к одушевлённым существительным. </vt:lpstr>
      <vt:lpstr>Определить, к какой категории (одушевлённое или неодушевлённое?) следует отнести данное существительное, можно по грамматическому признаку. Таким грамматическим признаком является совпадение/несовпадение во множественном числе форм именительного и винительного падежей или родительного и винительного падежей.  </vt:lpstr>
      <vt:lpstr>Слайд 7</vt:lpstr>
      <vt:lpstr>Слайд 8</vt:lpstr>
      <vt:lpstr>1 собирательные существительные (толпа, народ, юношество);  2 названия небесных тел, в которых нет мифологической одушевлённости (Марс, Нептун (планеты);   </vt:lpstr>
      <vt:lpstr>3 названия микроорганизмов и простейших (бактерия, вирус, микроб, амёба, инфузория); 4 существительное труп.  </vt:lpstr>
      <vt:lpstr>Говорите правильно! Исследовать Марс, увидеть Сатурн, изучать инфузории, убивать вирусы, уничтожать микробы. </vt:lpstr>
      <vt:lpstr>А к одушевлённым – следующие группы существительных: 1 названия шахматных и карточных фигур  (ферзь, валет); 2 имена сказочных героев (русалка, водяной); </vt:lpstr>
      <vt:lpstr>3 названия мифических существ  (богиня Афродита, Марс (миф.); 4 названия игрушек (кукла, марионетка); 5 названия усопших (покойник, мертвец, утопленник,  кроме слова труп). </vt:lpstr>
      <vt:lpstr>Говорите правильно! Взять ферзя, побить валета, приберечь туза, одевать кукол. </vt:lpstr>
      <vt:lpstr>Таким образом, существительные студент, учитель, генерал относятся к одушевлённым, а существительные, которые называют совокупность живых существ (студенчество, учительство, генералитет), -  к неодушевлённым.   </vt:lpstr>
      <vt:lpstr>Если слово употребляется в переносном значении, то неодушевлённые существительные могут перейти в разряд одушевлённых (язык, тип, колпак, истукан); поэтому одушевлённость/неодушевлённость некоторых существительных определяется только в контексте (съесть язык – взять в плен языка). </vt:lpstr>
      <vt:lpstr>Задание. Определите, к какому разряду относятся имена существительные. Заполните таблицу: </vt:lpstr>
      <vt:lpstr>Ответы: </vt:lpstr>
      <vt:lpstr>Составила  старший преподаватель  Королёва Е.А.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Имена существительные одушевлённые и неодушевлённые</dc:title>
  <dc:creator>alina</dc:creator>
  <cp:lastModifiedBy>alina</cp:lastModifiedBy>
  <cp:revision>25</cp:revision>
  <dcterms:created xsi:type="dcterms:W3CDTF">2015-01-28T10:59:42Z</dcterms:created>
  <dcterms:modified xsi:type="dcterms:W3CDTF">2015-01-29T09:20:53Z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0x010100378601C765F2DB4D832BA86FE76CDD2C</vt:lpwstr>
  </property>
</Properties>
</file>